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notesMasterIdLst>
    <p:notesMasterId r:id="rId93"/>
  </p:notesMasterIdLst>
  <p:sldIdLst>
    <p:sldId id="256" r:id="rId2"/>
    <p:sldId id="302" r:id="rId3"/>
    <p:sldId id="322" r:id="rId4"/>
    <p:sldId id="323" r:id="rId5"/>
    <p:sldId id="324" r:id="rId6"/>
    <p:sldId id="325" r:id="rId7"/>
    <p:sldId id="326" r:id="rId8"/>
    <p:sldId id="327" r:id="rId9"/>
    <p:sldId id="304" r:id="rId10"/>
    <p:sldId id="305" r:id="rId11"/>
    <p:sldId id="257" r:id="rId12"/>
    <p:sldId id="258" r:id="rId13"/>
    <p:sldId id="259" r:id="rId14"/>
    <p:sldId id="260" r:id="rId15"/>
    <p:sldId id="261" r:id="rId16"/>
    <p:sldId id="262" r:id="rId17"/>
    <p:sldId id="263" r:id="rId18"/>
    <p:sldId id="264" r:id="rId19"/>
    <p:sldId id="265" r:id="rId20"/>
    <p:sldId id="307" r:id="rId21"/>
    <p:sldId id="330" r:id="rId22"/>
    <p:sldId id="308" r:id="rId23"/>
    <p:sldId id="328" r:id="rId24"/>
    <p:sldId id="329" r:id="rId25"/>
    <p:sldId id="310" r:id="rId26"/>
    <p:sldId id="268" r:id="rId27"/>
    <p:sldId id="269" r:id="rId28"/>
    <p:sldId id="270" r:id="rId29"/>
    <p:sldId id="271" r:id="rId30"/>
    <p:sldId id="272" r:id="rId31"/>
    <p:sldId id="273" r:id="rId32"/>
    <p:sldId id="274" r:id="rId33"/>
    <p:sldId id="357" r:id="rId34"/>
    <p:sldId id="356" r:id="rId35"/>
    <p:sldId id="355" r:id="rId36"/>
    <p:sldId id="358" r:id="rId37"/>
    <p:sldId id="359" r:id="rId38"/>
    <p:sldId id="360" r:id="rId39"/>
    <p:sldId id="361" r:id="rId40"/>
    <p:sldId id="362" r:id="rId41"/>
    <p:sldId id="365" r:id="rId42"/>
    <p:sldId id="368" r:id="rId43"/>
    <p:sldId id="369" r:id="rId44"/>
    <p:sldId id="371" r:id="rId45"/>
    <p:sldId id="373" r:id="rId46"/>
    <p:sldId id="374" r:id="rId47"/>
    <p:sldId id="375" r:id="rId48"/>
    <p:sldId id="376" r:id="rId49"/>
    <p:sldId id="377" r:id="rId50"/>
    <p:sldId id="331" r:id="rId51"/>
    <p:sldId id="276" r:id="rId52"/>
    <p:sldId id="275" r:id="rId53"/>
    <p:sldId id="277" r:id="rId54"/>
    <p:sldId id="278" r:id="rId55"/>
    <p:sldId id="279" r:id="rId56"/>
    <p:sldId id="332" r:id="rId57"/>
    <p:sldId id="333" r:id="rId58"/>
    <p:sldId id="334" r:id="rId59"/>
    <p:sldId id="335" r:id="rId60"/>
    <p:sldId id="280" r:id="rId61"/>
    <p:sldId id="281" r:id="rId62"/>
    <p:sldId id="282" r:id="rId63"/>
    <p:sldId id="283" r:id="rId64"/>
    <p:sldId id="284" r:id="rId65"/>
    <p:sldId id="285" r:id="rId66"/>
    <p:sldId id="379" r:id="rId67"/>
    <p:sldId id="337" r:id="rId68"/>
    <p:sldId id="338" r:id="rId69"/>
    <p:sldId id="339" r:id="rId70"/>
    <p:sldId id="340" r:id="rId71"/>
    <p:sldId id="341" r:id="rId72"/>
    <p:sldId id="286" r:id="rId73"/>
    <p:sldId id="287" r:id="rId74"/>
    <p:sldId id="288" r:id="rId75"/>
    <p:sldId id="289" r:id="rId76"/>
    <p:sldId id="342" r:id="rId77"/>
    <p:sldId id="291" r:id="rId78"/>
    <p:sldId id="292" r:id="rId79"/>
    <p:sldId id="293" r:id="rId80"/>
    <p:sldId id="294" r:id="rId81"/>
    <p:sldId id="295" r:id="rId82"/>
    <p:sldId id="296" r:id="rId83"/>
    <p:sldId id="297" r:id="rId84"/>
    <p:sldId id="298" r:id="rId85"/>
    <p:sldId id="343" r:id="rId86"/>
    <p:sldId id="344" r:id="rId87"/>
    <p:sldId id="299" r:id="rId88"/>
    <p:sldId id="345" r:id="rId89"/>
    <p:sldId id="346" r:id="rId90"/>
    <p:sldId id="300" r:id="rId91"/>
    <p:sldId id="301" r:id="rId92"/>
  </p:sldIdLst>
  <p:sldSz cx="9144000" cy="6858000" type="screen4x3"/>
  <p:notesSz cx="6858000" cy="914400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63794"/>
    <a:srgbClr val="3333CC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2787"/>
    <p:restoredTop sz="90929"/>
  </p:normalViewPr>
  <p:slideViewPr>
    <p:cSldViewPr snapToGrid="0">
      <p:cViewPr varScale="1">
        <p:scale>
          <a:sx n="104" d="100"/>
          <a:sy n="104" d="100"/>
        </p:scale>
        <p:origin x="-1824" y="-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97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9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63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 altLang="zh-CN"/>
          </a:p>
        </p:txBody>
      </p:sp>
      <p:sp>
        <p:nvSpPr>
          <p:cNvPr id="563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563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563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endParaRPr lang="en-US" altLang="zh-CN"/>
          </a:p>
        </p:txBody>
      </p:sp>
      <p:sp>
        <p:nvSpPr>
          <p:cNvPr id="563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2EEF0546-F89A-4A48-B3BB-C410268C7C0B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2787483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07C34A8-B9CA-4149-B386-A82192CB912E}" type="slidenum">
              <a:rPr lang="zh-CN" altLang="en-US"/>
              <a:pPr/>
              <a:t>2</a:t>
            </a:fld>
            <a:endParaRPr lang="en-US" altLang="zh-CN"/>
          </a:p>
        </p:txBody>
      </p:sp>
      <p:sp>
        <p:nvSpPr>
          <p:cNvPr id="61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144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D20836D-A7AF-4A28-B406-39B5694558CD}" type="slidenum">
              <a:rPr lang="zh-CN" altLang="en-US"/>
              <a:pPr/>
              <a:t>8</a:t>
            </a:fld>
            <a:endParaRPr lang="en-US" altLang="zh-CN"/>
          </a:p>
        </p:txBody>
      </p:sp>
      <p:sp>
        <p:nvSpPr>
          <p:cNvPr id="63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349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15000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06F6B29-C172-4697-BE1D-6248F4D656DA}" type="slidenum">
              <a:rPr lang="zh-CN" altLang="en-US"/>
              <a:pPr/>
              <a:t>10</a:t>
            </a:fld>
            <a:endParaRPr lang="en-US" altLang="zh-CN"/>
          </a:p>
        </p:txBody>
      </p:sp>
      <p:sp>
        <p:nvSpPr>
          <p:cNvPr id="66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656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50008B7-2E82-4240-85D8-EE9852A0A04A}" type="slidenum">
              <a:rPr lang="zh-CN" altLang="en-US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702FD3A-F503-4516-B149-E58511EB2616}" type="slidenum">
              <a:rPr lang="zh-CN" altLang="en-US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858000" y="0"/>
            <a:ext cx="2286000" cy="65532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0" y="0"/>
            <a:ext cx="6705600" cy="65532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CA63269-945D-4B7C-8C8B-764302ADA72D}" type="slidenum">
              <a:rPr lang="zh-CN" altLang="en-US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5A7B754-C536-44D1-A455-1C5596AF340B}" type="slidenum">
              <a:rPr lang="zh-CN" altLang="en-US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5C5B308-541C-4A85-A588-C26BC995AEAE}" type="slidenum">
              <a:rPr lang="zh-CN" altLang="en-US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0" y="5715000"/>
            <a:ext cx="4495800" cy="838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5715000"/>
            <a:ext cx="4495800" cy="838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A1903DD-2B46-4DB9-9CD2-FC6B9A136FE5}" type="slidenum">
              <a:rPr lang="zh-CN" altLang="en-US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834E064-27B6-4421-B8FD-C74CD97BF96E}" type="slidenum">
              <a:rPr lang="zh-CN" altLang="en-US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E15A700-DF60-4ACB-B2EA-199C4B73ADF1}" type="slidenum">
              <a:rPr lang="zh-CN" altLang="en-US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A6EA1A6-BB58-4285-9F1A-0C866F56D3E6}" type="slidenum">
              <a:rPr lang="zh-CN" altLang="en-US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3A5A982-D693-4CB1-9C68-B6450E42C76E}" type="slidenum">
              <a:rPr lang="zh-CN" altLang="en-US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5F42587-8F0E-4374-8ABC-8E402F8D0C96}" type="slidenum">
              <a:rPr lang="zh-CN" altLang="en-US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9144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title style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0" y="5715000"/>
            <a:ext cx="91440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400">
                <a:latin typeface="+mn-lt"/>
                <a:ea typeface="宋体" pitchFamily="2" charset="-122"/>
              </a:defRPr>
            </a:lvl1pPr>
          </a:lstStyle>
          <a:p>
            <a:endParaRPr lang="en-US" altLang="zh-CN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+mn-lt"/>
                <a:ea typeface="宋体" pitchFamily="2" charset="-122"/>
              </a:defRPr>
            </a:lvl1pPr>
          </a:lstStyle>
          <a:p>
            <a:endParaRPr lang="en-US" altLang="zh-CN"/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+mn-lt"/>
                <a:ea typeface="宋体" pitchFamily="2" charset="-122"/>
              </a:defRPr>
            </a:lvl1pPr>
          </a:lstStyle>
          <a:p>
            <a:fld id="{E1AA5D7A-C344-4B40-8313-C3E168A4A802}" type="slidenum">
              <a:rPr lang="zh-CN" altLang="en-US"/>
              <a:pPr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rgbClr val="FF0000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rgbClr val="FF0000"/>
          </a:solidFill>
          <a:latin typeface="Times New Roman" pitchFamily="18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rgbClr val="FF0000"/>
          </a:solidFill>
          <a:latin typeface="Times New Roman" pitchFamily="18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rgbClr val="FF0000"/>
          </a:solidFill>
          <a:latin typeface="Times New Roman" pitchFamily="18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rgbClr val="FF0000"/>
          </a:solidFill>
          <a:latin typeface="Times New Roman" pitchFamily="18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rgbClr val="FF0000"/>
          </a:solidFill>
          <a:latin typeface="Times New Roman" pitchFamily="18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rgbClr val="FF0000"/>
          </a:solidFill>
          <a:latin typeface="Times New Roman" pitchFamily="18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rgbClr val="FF0000"/>
          </a:solidFill>
          <a:latin typeface="Times New Roman" pitchFamily="18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rgbClr val="FF0000"/>
          </a:solidFill>
          <a:latin typeface="Times New Roman" pitchFamily="18" charset="0"/>
        </a:defRPr>
      </a:lvl9pPr>
    </p:titleStyle>
    <p:bodyStyle>
      <a:lvl1pPr marL="609600" indent="-609600" algn="l" rtl="0" fontAlgn="base">
        <a:spcBef>
          <a:spcPct val="20000"/>
        </a:spcBef>
        <a:spcAft>
          <a:spcPct val="0"/>
        </a:spcAft>
        <a:buClr>
          <a:schemeClr val="accent2"/>
        </a:buClr>
        <a:buAutoNum type="alphaLcParenR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533400" algn="l" rtl="0" fontAlgn="base">
        <a:spcBef>
          <a:spcPct val="20000"/>
        </a:spcBef>
        <a:spcAft>
          <a:spcPct val="0"/>
        </a:spcAft>
        <a:buClr>
          <a:schemeClr val="accent2"/>
        </a:buClr>
        <a:buChar char="–"/>
        <a:defRPr sz="2000">
          <a:solidFill>
            <a:schemeClr val="tx1"/>
          </a:solidFill>
          <a:latin typeface="+mn-lt"/>
        </a:defRPr>
      </a:lvl2pPr>
      <a:lvl3pPr marL="1371600" indent="-457200" algn="l" rtl="0" fontAlgn="base">
        <a:spcBef>
          <a:spcPct val="20000"/>
        </a:spcBef>
        <a:spcAft>
          <a:spcPct val="0"/>
        </a:spcAft>
        <a:buClr>
          <a:schemeClr val="accent2"/>
        </a:buClr>
        <a:buChar char="•"/>
        <a:defRPr sz="2400">
          <a:solidFill>
            <a:schemeClr val="tx1"/>
          </a:solidFill>
          <a:latin typeface="+mn-lt"/>
        </a:defRPr>
      </a:lvl3pPr>
      <a:lvl4pPr marL="1752600" indent="-381000" algn="l" rtl="0" fontAlgn="base">
        <a:spcBef>
          <a:spcPct val="20000"/>
        </a:spcBef>
        <a:spcAft>
          <a:spcPct val="0"/>
        </a:spcAft>
        <a:buClr>
          <a:schemeClr val="accent2"/>
        </a:buClr>
        <a:buChar char="–"/>
        <a:defRPr sz="2000">
          <a:solidFill>
            <a:schemeClr val="tx1"/>
          </a:solidFill>
          <a:latin typeface="+mn-lt"/>
        </a:defRPr>
      </a:lvl4pPr>
      <a:lvl5pPr marL="2209800" indent="-381000" algn="l" rtl="0" fontAlgn="base">
        <a:spcBef>
          <a:spcPct val="20000"/>
        </a:spcBef>
        <a:spcAft>
          <a:spcPct val="0"/>
        </a:spcAft>
        <a:buClr>
          <a:schemeClr val="accent2"/>
        </a:buClr>
        <a:buChar char="»"/>
        <a:defRPr sz="2000">
          <a:solidFill>
            <a:schemeClr val="tx1"/>
          </a:solidFill>
          <a:latin typeface="+mn-lt"/>
        </a:defRPr>
      </a:lvl5pPr>
      <a:lvl6pPr marL="2667000" indent="-381000" algn="l" rtl="0" fontAlgn="base">
        <a:spcBef>
          <a:spcPct val="20000"/>
        </a:spcBef>
        <a:spcAft>
          <a:spcPct val="0"/>
        </a:spcAft>
        <a:buClr>
          <a:schemeClr val="accent2"/>
        </a:buClr>
        <a:buChar char="»"/>
        <a:defRPr sz="2000">
          <a:solidFill>
            <a:schemeClr val="tx1"/>
          </a:solidFill>
          <a:latin typeface="+mn-lt"/>
        </a:defRPr>
      </a:lvl6pPr>
      <a:lvl7pPr marL="3124200" indent="-381000" algn="l" rtl="0" fontAlgn="base">
        <a:spcBef>
          <a:spcPct val="20000"/>
        </a:spcBef>
        <a:spcAft>
          <a:spcPct val="0"/>
        </a:spcAft>
        <a:buClr>
          <a:schemeClr val="accent2"/>
        </a:buClr>
        <a:buChar char="»"/>
        <a:defRPr sz="2000">
          <a:solidFill>
            <a:schemeClr val="tx1"/>
          </a:solidFill>
          <a:latin typeface="+mn-lt"/>
        </a:defRPr>
      </a:lvl7pPr>
      <a:lvl8pPr marL="3581400" indent="-381000" algn="l" rtl="0" fontAlgn="base">
        <a:spcBef>
          <a:spcPct val="20000"/>
        </a:spcBef>
        <a:spcAft>
          <a:spcPct val="0"/>
        </a:spcAft>
        <a:buClr>
          <a:schemeClr val="accent2"/>
        </a:buClr>
        <a:buChar char="»"/>
        <a:defRPr sz="2000">
          <a:solidFill>
            <a:schemeClr val="tx1"/>
          </a:solidFill>
          <a:latin typeface="+mn-lt"/>
        </a:defRPr>
      </a:lvl8pPr>
      <a:lvl9pPr marL="4038600" indent="-381000" algn="l" rtl="0" fontAlgn="base">
        <a:spcBef>
          <a:spcPct val="20000"/>
        </a:spcBef>
        <a:spcAft>
          <a:spcPct val="0"/>
        </a:spcAft>
        <a:buClr>
          <a:schemeClr val="accent2"/>
        </a:buClr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jpeg"/><Relationship Id="rId4" Type="http://schemas.openxmlformats.org/officeDocument/2006/relationships/image" Target="../media/image69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4" name="Rectangle 6"/>
          <p:cNvSpPr>
            <a:spLocks noGrp="1" noChangeArrowheads="1"/>
          </p:cNvSpPr>
          <p:nvPr>
            <p:ph type="ctrTitle"/>
          </p:nvPr>
        </p:nvSpPr>
        <p:spPr>
          <a:xfrm>
            <a:off x="685800" y="2171700"/>
            <a:ext cx="7772400" cy="1120775"/>
          </a:xfrm>
          <a:noFill/>
          <a:ln/>
        </p:spPr>
        <p:txBody>
          <a:bodyPr/>
          <a:lstStyle/>
          <a:p>
            <a:r>
              <a:rPr lang="en-US" altLang="zh-CN" sz="4000" dirty="0">
                <a:solidFill>
                  <a:schemeClr val="accent2"/>
                </a:solidFill>
                <a:ea typeface="宋体" pitchFamily="2" charset="-122"/>
              </a:rPr>
              <a:t>Lecture 2: </a:t>
            </a:r>
            <a:r>
              <a:rPr lang="zh-CN" altLang="en-US" sz="4000" dirty="0">
                <a:solidFill>
                  <a:schemeClr val="accent2"/>
                </a:solidFill>
                <a:ea typeface="宋体" pitchFamily="2" charset="-122"/>
              </a:rPr>
              <a:t>数据链路层</a:t>
            </a:r>
            <a:endParaRPr lang="en-US" altLang="zh-CN" sz="4000" dirty="0">
              <a:solidFill>
                <a:schemeClr val="accent2"/>
              </a:solidFill>
              <a:ea typeface="宋体" pitchFamily="2" charset="-122"/>
            </a:endParaRPr>
          </a:p>
        </p:txBody>
      </p:sp>
      <p:sp>
        <p:nvSpPr>
          <p:cNvPr id="2055" name="Rectangle 7"/>
          <p:cNvSpPr>
            <a:spLocks noChangeArrowheads="1"/>
          </p:cNvSpPr>
          <p:nvPr/>
        </p:nvSpPr>
        <p:spPr bwMode="auto">
          <a:xfrm>
            <a:off x="685800" y="339725"/>
            <a:ext cx="7772400" cy="992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r>
              <a:rPr lang="zh-CN" altLang="en-US" sz="4800" dirty="0">
                <a:solidFill>
                  <a:schemeClr val="accent2"/>
                </a:solidFill>
                <a:latin typeface="Times New Roman" pitchFamily="18" charset="0"/>
                <a:ea typeface="宋体" pitchFamily="2" charset="-122"/>
              </a:rPr>
              <a:t>计算机网络</a:t>
            </a:r>
            <a:endParaRPr lang="en-US" altLang="zh-CN" sz="5400" dirty="0">
              <a:solidFill>
                <a:schemeClr val="accent2"/>
              </a:solidFill>
              <a:latin typeface="Times New Roman" pitchFamily="18" charset="0"/>
              <a:ea typeface="宋体" pitchFamily="2" charset="-122"/>
            </a:endParaRPr>
          </a:p>
        </p:txBody>
      </p:sp>
      <p:graphicFrame>
        <p:nvGraphicFramePr>
          <p:cNvPr id="2056" name="Object 8"/>
          <p:cNvGraphicFramePr>
            <a:graphicFrameLocks/>
          </p:cNvGraphicFramePr>
          <p:nvPr/>
        </p:nvGraphicFramePr>
        <p:xfrm>
          <a:off x="358775" y="1379538"/>
          <a:ext cx="8382000" cy="76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0" name="Clip" r:id="rId3" imgW="6857143" imgH="48963" progId="">
                  <p:embed/>
                </p:oleObj>
              </mc:Choice>
              <mc:Fallback>
                <p:oleObj name="Clip" r:id="rId3" imgW="6857143" imgH="48963" progId="">
                  <p:embed/>
                  <p:pic>
                    <p:nvPicPr>
                      <p:cNvPr id="0" name="Picture 41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8775" y="1379538"/>
                        <a:ext cx="8382000" cy="76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57" name="Rectangle 9"/>
          <p:cNvSpPr>
            <a:spLocks noChangeArrowheads="1"/>
          </p:cNvSpPr>
          <p:nvPr/>
        </p:nvSpPr>
        <p:spPr bwMode="auto">
          <a:xfrm>
            <a:off x="304800" y="4114800"/>
            <a:ext cx="8305800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>
              <a:lnSpc>
                <a:spcPct val="110000"/>
              </a:lnSpc>
              <a:spcBef>
                <a:spcPct val="20000"/>
              </a:spcBef>
            </a:pPr>
            <a:endParaRPr lang="en-US" altLang="zh-CN" sz="2000" b="1" dirty="0">
              <a:latin typeface="Times New Roman" pitchFamily="18" charset="0"/>
              <a:ea typeface="宋体" pitchFamily="2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ChangeArrowheads="1"/>
          </p:cNvSpPr>
          <p:nvPr/>
        </p:nvSpPr>
        <p:spPr bwMode="auto">
          <a:xfrm>
            <a:off x="698500" y="561975"/>
            <a:ext cx="77470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r>
              <a:rPr lang="zh-CN" altLang="en-US" sz="4400" dirty="0" smtClean="0">
                <a:solidFill>
                  <a:srgbClr val="FF0000"/>
                </a:solidFill>
                <a:latin typeface="Times New Roman" pitchFamily="18" charset="0"/>
              </a:rPr>
              <a:t>第二层的传输方法</a:t>
            </a:r>
            <a:endParaRPr lang="en-US" altLang="en-US" sz="4400" dirty="0">
              <a:solidFill>
                <a:srgbClr val="FF0000"/>
              </a:solidFill>
              <a:latin typeface="Times New Roman" pitchFamily="18" charset="0"/>
            </a:endParaRPr>
          </a:p>
        </p:txBody>
      </p:sp>
      <p:sp>
        <p:nvSpPr>
          <p:cNvPr id="65539" name="Rectangle 3"/>
          <p:cNvSpPr>
            <a:spLocks noChangeArrowheads="1"/>
          </p:cNvSpPr>
          <p:nvPr/>
        </p:nvSpPr>
        <p:spPr bwMode="auto">
          <a:xfrm>
            <a:off x="838200" y="1566863"/>
            <a:ext cx="7848600" cy="5062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1313" indent="-341313" algn="l">
              <a:spcBef>
                <a:spcPct val="20000"/>
              </a:spcBef>
              <a:buClr>
                <a:schemeClr val="accent2"/>
              </a:buClr>
            </a:pPr>
            <a:r>
              <a:rPr lang="zh-CN" altLang="en-US" sz="2800" dirty="0" smtClean="0">
                <a:solidFill>
                  <a:srgbClr val="000000"/>
                </a:solidFill>
                <a:latin typeface="Times New Roman" pitchFamily="18" charset="0"/>
              </a:rPr>
              <a:t>局域网的数据传输分为</a:t>
            </a:r>
            <a:r>
              <a:rPr lang="en-US" altLang="zh-CN" sz="2800" dirty="0" smtClean="0">
                <a:solidFill>
                  <a:srgbClr val="000000"/>
                </a:solidFill>
                <a:latin typeface="Times New Roman" pitchFamily="18" charset="0"/>
              </a:rPr>
              <a:t>3</a:t>
            </a:r>
            <a:r>
              <a:rPr lang="zh-CN" altLang="en-US" sz="2800" dirty="0" smtClean="0">
                <a:solidFill>
                  <a:srgbClr val="000000"/>
                </a:solidFill>
                <a:latin typeface="Times New Roman" pitchFamily="18" charset="0"/>
              </a:rPr>
              <a:t>类：</a:t>
            </a:r>
            <a:endParaRPr lang="en-US" altLang="zh-CN" sz="2800" dirty="0">
              <a:solidFill>
                <a:srgbClr val="000000"/>
              </a:solidFill>
              <a:latin typeface="Times New Roman" pitchFamily="18" charset="0"/>
            </a:endParaRPr>
          </a:p>
          <a:p>
            <a:pPr marL="341313" indent="-341313" algn="l">
              <a:spcBef>
                <a:spcPct val="20000"/>
              </a:spcBef>
              <a:buClr>
                <a:schemeClr val="accent2"/>
              </a:buClr>
            </a:pPr>
            <a:endParaRPr lang="en-US" altLang="en-US" sz="2800" dirty="0">
              <a:solidFill>
                <a:srgbClr val="000000"/>
              </a:solidFill>
              <a:latin typeface="Times New Roman" pitchFamily="18" charset="0"/>
            </a:endParaRPr>
          </a:p>
          <a:p>
            <a:pPr marL="341313" indent="-341313" algn="l">
              <a:spcBef>
                <a:spcPct val="20000"/>
              </a:spcBef>
              <a:buClr>
                <a:schemeClr val="accent2"/>
              </a:buClr>
              <a:buFont typeface="Monotype Sorts" pitchFamily="2" charset="2"/>
              <a:buChar char="n"/>
            </a:pPr>
            <a:r>
              <a:rPr lang="en-US" altLang="en-US" sz="2000" b="1" dirty="0" smtClean="0">
                <a:latin typeface="Times New Roman" pitchFamily="18" charset="0"/>
              </a:rPr>
              <a:t>Unicast</a:t>
            </a:r>
            <a:r>
              <a:rPr lang="zh-CN" altLang="en-US" sz="2000" b="1" dirty="0" smtClean="0">
                <a:latin typeface="Times New Roman" pitchFamily="18" charset="0"/>
              </a:rPr>
              <a:t>（</a:t>
            </a:r>
            <a:r>
              <a:rPr lang="zh-CN" altLang="en-US" sz="2000" b="1" dirty="0">
                <a:latin typeface="Times New Roman" pitchFamily="18" charset="0"/>
              </a:rPr>
              <a:t>单播</a:t>
            </a:r>
            <a:r>
              <a:rPr lang="zh-CN" altLang="en-US" sz="2000" b="1" dirty="0" smtClean="0">
                <a:latin typeface="Times New Roman" pitchFamily="18" charset="0"/>
              </a:rPr>
              <a:t>）</a:t>
            </a:r>
            <a:r>
              <a:rPr lang="en-US" altLang="zh-CN" sz="2000" b="1" dirty="0" smtClean="0">
                <a:latin typeface="Times New Roman" pitchFamily="18" charset="0"/>
              </a:rPr>
              <a:t>--</a:t>
            </a:r>
            <a:r>
              <a:rPr lang="zh-CN" altLang="en-US" sz="2000" b="1" dirty="0" smtClean="0">
                <a:latin typeface="Times New Roman" pitchFamily="18" charset="0"/>
              </a:rPr>
              <a:t>一个数据包从源节点发送至网络中的</a:t>
            </a:r>
            <a:r>
              <a:rPr lang="zh-CN" altLang="en-US" sz="2000" b="1" dirty="0" smtClean="0">
                <a:solidFill>
                  <a:srgbClr val="3333CC"/>
                </a:solidFill>
                <a:latin typeface="Times New Roman" pitchFamily="18" charset="0"/>
              </a:rPr>
              <a:t>一个目的节点</a:t>
            </a:r>
            <a:endParaRPr lang="en-US" altLang="zh-CN" sz="2000" b="1" dirty="0" smtClean="0">
              <a:solidFill>
                <a:srgbClr val="3333CC"/>
              </a:solidFill>
              <a:latin typeface="Times New Roman" pitchFamily="18" charset="0"/>
            </a:endParaRPr>
          </a:p>
          <a:p>
            <a:pPr algn="l">
              <a:spcBef>
                <a:spcPct val="20000"/>
              </a:spcBef>
              <a:buClr>
                <a:schemeClr val="accent2"/>
              </a:buClr>
            </a:pPr>
            <a:endParaRPr lang="en-US" altLang="en-US" sz="2000" dirty="0">
              <a:latin typeface="Times New Roman" pitchFamily="18" charset="0"/>
            </a:endParaRPr>
          </a:p>
          <a:p>
            <a:pPr marL="341313" indent="-341313" algn="l">
              <a:spcBef>
                <a:spcPct val="20000"/>
              </a:spcBef>
              <a:buClr>
                <a:schemeClr val="accent2"/>
              </a:buClr>
              <a:buFont typeface="Monotype Sorts" pitchFamily="2" charset="2"/>
              <a:buChar char="n"/>
            </a:pPr>
            <a:r>
              <a:rPr lang="en-US" altLang="en-US" sz="2000" b="1" dirty="0" smtClean="0">
                <a:latin typeface="Times New Roman" pitchFamily="18" charset="0"/>
              </a:rPr>
              <a:t>Multicast</a:t>
            </a:r>
            <a:r>
              <a:rPr lang="zh-CN" altLang="en-US" sz="2000" b="1" dirty="0" smtClean="0">
                <a:latin typeface="Times New Roman" pitchFamily="18" charset="0"/>
              </a:rPr>
              <a:t>（组播）</a:t>
            </a:r>
            <a:r>
              <a:rPr lang="en-US" altLang="en-US" sz="2000" b="1" dirty="0" smtClean="0">
                <a:latin typeface="Times New Roman" pitchFamily="18" charset="0"/>
              </a:rPr>
              <a:t>--</a:t>
            </a:r>
            <a:r>
              <a:rPr lang="zh-CN" altLang="en-US" sz="2000" b="1" dirty="0" smtClean="0">
                <a:latin typeface="Times New Roman" pitchFamily="18" charset="0"/>
              </a:rPr>
              <a:t>一个数据包从源节点发送至网络中的某个特定的</a:t>
            </a:r>
            <a:r>
              <a:rPr lang="zh-CN" altLang="en-US" sz="2000" b="1" dirty="0" smtClean="0">
                <a:solidFill>
                  <a:srgbClr val="3333CC"/>
                </a:solidFill>
                <a:latin typeface="Times New Roman" pitchFamily="18" charset="0"/>
              </a:rPr>
              <a:t>节点子集</a:t>
            </a:r>
            <a:endParaRPr lang="en-US" altLang="en-US" sz="2000" dirty="0" smtClean="0">
              <a:solidFill>
                <a:srgbClr val="3333CC"/>
              </a:solidFill>
              <a:latin typeface="Times New Roman" pitchFamily="18" charset="0"/>
            </a:endParaRPr>
          </a:p>
          <a:p>
            <a:pPr algn="l">
              <a:spcBef>
                <a:spcPct val="20000"/>
              </a:spcBef>
              <a:buClr>
                <a:schemeClr val="accent2"/>
              </a:buClr>
            </a:pPr>
            <a:endParaRPr lang="en-US" altLang="en-US" sz="2000" dirty="0">
              <a:latin typeface="Times New Roman" pitchFamily="18" charset="0"/>
            </a:endParaRPr>
          </a:p>
          <a:p>
            <a:pPr marL="341313" indent="-341313" algn="l">
              <a:spcBef>
                <a:spcPct val="20000"/>
              </a:spcBef>
              <a:buClr>
                <a:schemeClr val="accent2"/>
              </a:buClr>
              <a:buFont typeface="Monotype Sorts" pitchFamily="2" charset="2"/>
              <a:buChar char="n"/>
            </a:pPr>
            <a:r>
              <a:rPr lang="en-US" altLang="en-US" sz="2000" b="1" dirty="0" smtClean="0">
                <a:latin typeface="Times New Roman" pitchFamily="18" charset="0"/>
              </a:rPr>
              <a:t>Broadcast</a:t>
            </a:r>
            <a:r>
              <a:rPr lang="zh-CN" altLang="en-US" sz="2000" b="1" dirty="0" smtClean="0">
                <a:latin typeface="Times New Roman" pitchFamily="18" charset="0"/>
              </a:rPr>
              <a:t>（广播）</a:t>
            </a:r>
            <a:r>
              <a:rPr lang="en-US" altLang="en-US" sz="2000" b="1" dirty="0" smtClean="0">
                <a:latin typeface="Times New Roman" pitchFamily="18" charset="0"/>
              </a:rPr>
              <a:t>--</a:t>
            </a:r>
            <a:r>
              <a:rPr lang="zh-CN" altLang="en-US" sz="2000" b="1" dirty="0">
                <a:latin typeface="Times New Roman" pitchFamily="18" charset="0"/>
              </a:rPr>
              <a:t>一个数据包从源节点发送至网络中</a:t>
            </a:r>
            <a:r>
              <a:rPr lang="zh-CN" altLang="en-US" sz="2000" b="1" dirty="0" smtClean="0">
                <a:latin typeface="Times New Roman" pitchFamily="18" charset="0"/>
              </a:rPr>
              <a:t>的</a:t>
            </a:r>
            <a:r>
              <a:rPr lang="zh-CN" altLang="en-US" sz="2000" b="1" dirty="0" smtClean="0">
                <a:solidFill>
                  <a:srgbClr val="3333CC"/>
                </a:solidFill>
                <a:latin typeface="Times New Roman" pitchFamily="18" charset="0"/>
              </a:rPr>
              <a:t>所有节点</a:t>
            </a:r>
            <a:endParaRPr lang="en-US" altLang="en-US" sz="2000" dirty="0">
              <a:solidFill>
                <a:srgbClr val="3333CC"/>
              </a:solidFill>
              <a:latin typeface="Times New Roman" pitchFamily="18" charset="0"/>
            </a:endParaRPr>
          </a:p>
        </p:txBody>
      </p:sp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7" dur="500"/>
                                        <p:tgtEl>
                                          <p:spTgt spid="655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12" dur="500"/>
                                        <p:tgtEl>
                                          <p:spTgt spid="655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17" dur="500"/>
                                        <p:tgtEl>
                                          <p:spTgt spid="655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22" dur="500"/>
                                        <p:tgtEl>
                                          <p:spTgt spid="655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27" dur="500"/>
                                        <p:tgtEl>
                                          <p:spTgt spid="655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538" grpId="0" autoUpdateAnimBg="0"/>
      <p:bldP spid="65539" grpId="0" build="p" bldLvl="2" autoUpdateAnimBg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ea typeface="宋体" pitchFamily="2" charset="-122"/>
              </a:rPr>
              <a:t>数据链路层的设计问题</a:t>
            </a:r>
            <a:endParaRPr lang="en-US" altLang="zh-CN" dirty="0">
              <a:ea typeface="宋体" pitchFamily="2" charset="-122"/>
            </a:endParaRP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22288" y="1301750"/>
            <a:ext cx="8318500" cy="5381625"/>
          </a:xfrm>
        </p:spPr>
        <p:txBody>
          <a:bodyPr/>
          <a:lstStyle/>
          <a:p>
            <a:pPr>
              <a:buFontTx/>
              <a:buChar char="•"/>
            </a:pPr>
            <a:r>
              <a:rPr lang="zh-CN" altLang="en-US" sz="3200" dirty="0">
                <a:ea typeface="宋体" pitchFamily="2" charset="-122"/>
              </a:rPr>
              <a:t>提供给</a:t>
            </a:r>
            <a:r>
              <a:rPr lang="zh-CN" altLang="en-US" sz="3200" dirty="0" smtClean="0">
                <a:ea typeface="宋体" pitchFamily="2" charset="-122"/>
              </a:rPr>
              <a:t>网络层的服务</a:t>
            </a:r>
            <a:endParaRPr lang="en-US" altLang="zh-CN" sz="3200" dirty="0">
              <a:ea typeface="宋体" pitchFamily="2" charset="-122"/>
            </a:endParaRPr>
          </a:p>
          <a:p>
            <a:pPr>
              <a:buFontTx/>
              <a:buChar char="•"/>
            </a:pPr>
            <a:r>
              <a:rPr lang="zh-CN" altLang="en-US" sz="3200" dirty="0" smtClean="0">
                <a:ea typeface="宋体" pitchFamily="2" charset="-122"/>
              </a:rPr>
              <a:t>成帧（</a:t>
            </a:r>
            <a:r>
              <a:rPr lang="en-US" altLang="zh-CN" sz="3200" dirty="0" smtClean="0">
                <a:ea typeface="宋体" pitchFamily="2" charset="-122"/>
              </a:rPr>
              <a:t>Framing</a:t>
            </a:r>
            <a:r>
              <a:rPr lang="zh-CN" altLang="en-US" sz="3200" dirty="0" smtClean="0">
                <a:ea typeface="宋体" pitchFamily="2" charset="-122"/>
              </a:rPr>
              <a:t>）</a:t>
            </a:r>
            <a:endParaRPr lang="en-US" altLang="zh-CN" sz="3200" dirty="0">
              <a:ea typeface="宋体" pitchFamily="2" charset="-122"/>
            </a:endParaRPr>
          </a:p>
          <a:p>
            <a:pPr>
              <a:buFontTx/>
              <a:buChar char="•"/>
            </a:pPr>
            <a:r>
              <a:rPr lang="zh-CN" altLang="en-US" sz="3200" dirty="0" smtClean="0">
                <a:ea typeface="宋体" pitchFamily="2" charset="-122"/>
              </a:rPr>
              <a:t>差错控制（</a:t>
            </a:r>
            <a:r>
              <a:rPr lang="en-US" altLang="zh-CN" sz="3200" dirty="0" smtClean="0">
                <a:ea typeface="宋体" pitchFamily="2" charset="-122"/>
              </a:rPr>
              <a:t>Error Control</a:t>
            </a:r>
            <a:r>
              <a:rPr lang="zh-CN" altLang="en-US" sz="3200" dirty="0" smtClean="0">
                <a:ea typeface="宋体" pitchFamily="2" charset="-122"/>
              </a:rPr>
              <a:t>）</a:t>
            </a:r>
            <a:endParaRPr lang="en-US" altLang="zh-CN" sz="3200" dirty="0">
              <a:ea typeface="宋体" pitchFamily="2" charset="-122"/>
            </a:endParaRPr>
          </a:p>
          <a:p>
            <a:pPr>
              <a:buFontTx/>
              <a:buChar char="•"/>
            </a:pPr>
            <a:r>
              <a:rPr lang="zh-CN" altLang="en-US" sz="3200" dirty="0" smtClean="0">
                <a:ea typeface="宋体" pitchFamily="2" charset="-122"/>
              </a:rPr>
              <a:t>流量控制（</a:t>
            </a:r>
            <a:r>
              <a:rPr lang="en-US" altLang="zh-CN" sz="3200" dirty="0" smtClean="0">
                <a:ea typeface="宋体" pitchFamily="2" charset="-122"/>
              </a:rPr>
              <a:t>Flow Control</a:t>
            </a:r>
            <a:r>
              <a:rPr lang="zh-CN" altLang="en-US" sz="3200" dirty="0" smtClean="0">
                <a:ea typeface="宋体" pitchFamily="2" charset="-122"/>
              </a:rPr>
              <a:t>）</a:t>
            </a:r>
            <a:endParaRPr lang="en-US" altLang="zh-CN" sz="3200" dirty="0">
              <a:ea typeface="宋体" pitchFamily="2" charset="-122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ea typeface="宋体" pitchFamily="2" charset="-122"/>
              </a:rPr>
              <a:t>数据链路层的功能</a:t>
            </a:r>
            <a:endParaRPr lang="en-US" altLang="zh-CN" dirty="0">
              <a:ea typeface="宋体" pitchFamily="2" charset="-122"/>
            </a:endParaRP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25475" y="1636713"/>
            <a:ext cx="8518525" cy="4873625"/>
          </a:xfrm>
        </p:spPr>
        <p:txBody>
          <a:bodyPr/>
          <a:lstStyle/>
          <a:p>
            <a:pPr>
              <a:buFontTx/>
              <a:buChar char="•"/>
            </a:pPr>
            <a:r>
              <a:rPr lang="zh-CN" altLang="en-US" sz="3200" dirty="0" smtClean="0">
                <a:ea typeface="宋体" pitchFamily="2" charset="-122"/>
              </a:rPr>
              <a:t>向网络层提供一个定义良好的服务接口</a:t>
            </a:r>
            <a:endParaRPr lang="en-US" altLang="zh-CN" sz="3200" dirty="0" smtClean="0">
              <a:ea typeface="宋体" pitchFamily="2" charset="-122"/>
            </a:endParaRPr>
          </a:p>
          <a:p>
            <a:pPr>
              <a:buFontTx/>
              <a:buChar char="•"/>
            </a:pPr>
            <a:r>
              <a:rPr lang="zh-CN" altLang="en-US" sz="3200" dirty="0" smtClean="0">
                <a:ea typeface="宋体" pitchFamily="2" charset="-122"/>
              </a:rPr>
              <a:t>处理传输错误</a:t>
            </a:r>
            <a:endParaRPr lang="en-US" altLang="zh-CN" sz="3200" dirty="0" smtClean="0">
              <a:ea typeface="宋体" pitchFamily="2" charset="-122"/>
            </a:endParaRPr>
          </a:p>
          <a:p>
            <a:pPr>
              <a:buFontTx/>
              <a:buChar char="•"/>
            </a:pPr>
            <a:r>
              <a:rPr lang="zh-CN" altLang="en-US" sz="3200" dirty="0" smtClean="0">
                <a:ea typeface="宋体" pitchFamily="2" charset="-122"/>
              </a:rPr>
              <a:t>调节数据流</a:t>
            </a:r>
            <a:endParaRPr lang="en-US" altLang="zh-CN" sz="3200" dirty="0">
              <a:ea typeface="宋体" pitchFamily="2" charset="-122"/>
            </a:endParaRPr>
          </a:p>
          <a:p>
            <a:pPr lvl="1">
              <a:buFontTx/>
              <a:buChar char="•"/>
            </a:pPr>
            <a:r>
              <a:rPr lang="zh-CN" altLang="en-US" sz="2800" dirty="0" smtClean="0">
                <a:ea typeface="宋体" pitchFamily="2" charset="-122"/>
              </a:rPr>
              <a:t>确保慢速的接受方不会被快速的发送方淹没</a:t>
            </a:r>
            <a:endParaRPr lang="en-US" altLang="zh-CN" sz="2800" dirty="0">
              <a:ea typeface="宋体" pitchFamily="2" charset="-122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a typeface="宋体" pitchFamily="2" charset="-122"/>
              </a:rPr>
              <a:t>数据链路层</a:t>
            </a:r>
            <a:r>
              <a:rPr lang="zh-CN" altLang="en-US" dirty="0" smtClean="0">
                <a:ea typeface="宋体" pitchFamily="2" charset="-122"/>
              </a:rPr>
              <a:t>的功能</a:t>
            </a:r>
            <a:r>
              <a:rPr lang="en-US" altLang="zh-CN" dirty="0" smtClean="0">
                <a:ea typeface="宋体" pitchFamily="2" charset="-122"/>
              </a:rPr>
              <a:t> </a:t>
            </a:r>
            <a:r>
              <a:rPr lang="en-US" altLang="zh-CN" dirty="0">
                <a:ea typeface="宋体" pitchFamily="2" charset="-122"/>
              </a:rPr>
              <a:t>(2)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ctr">
              <a:buFontTx/>
              <a:buNone/>
            </a:pPr>
            <a:r>
              <a:rPr lang="zh-CN" altLang="en-US" dirty="0">
                <a:ea typeface="宋体" pitchFamily="2" charset="-122"/>
              </a:rPr>
              <a:t>数据包</a:t>
            </a:r>
            <a:r>
              <a:rPr lang="zh-CN" altLang="en-US" dirty="0" smtClean="0">
                <a:ea typeface="宋体" pitchFamily="2" charset="-122"/>
              </a:rPr>
              <a:t>和帧的关系</a:t>
            </a:r>
            <a:endParaRPr lang="en-US" altLang="zh-CN" dirty="0">
              <a:ea typeface="宋体" pitchFamily="2" charset="-122"/>
            </a:endParaRPr>
          </a:p>
        </p:txBody>
      </p:sp>
      <p:pic>
        <p:nvPicPr>
          <p:cNvPr id="8196" name="Picture 4" descr="3-0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1038" y="2100263"/>
            <a:ext cx="7867650" cy="262731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ea typeface="宋体" pitchFamily="2" charset="-122"/>
              </a:rPr>
              <a:t>提供给网络层的服务</a:t>
            </a:r>
            <a:endParaRPr lang="en-US" altLang="zh-CN" dirty="0">
              <a:ea typeface="宋体" pitchFamily="2" charset="-122"/>
            </a:endParaRP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692400" y="5715000"/>
            <a:ext cx="6451600" cy="838200"/>
          </a:xfrm>
        </p:spPr>
        <p:txBody>
          <a:bodyPr/>
          <a:lstStyle/>
          <a:p>
            <a:pPr>
              <a:lnSpc>
                <a:spcPct val="90000"/>
              </a:lnSpc>
              <a:buFontTx/>
              <a:buNone/>
            </a:pPr>
            <a:r>
              <a:rPr lang="zh-CN" altLang="en-US" dirty="0">
                <a:solidFill>
                  <a:schemeClr val="accent2"/>
                </a:solidFill>
                <a:ea typeface="宋体" pitchFamily="2" charset="-122"/>
              </a:rPr>
              <a:t>(</a:t>
            </a:r>
            <a:r>
              <a:rPr lang="en-US" altLang="zh-CN" dirty="0">
                <a:solidFill>
                  <a:schemeClr val="accent2"/>
                </a:solidFill>
                <a:ea typeface="宋体" pitchFamily="2" charset="-122"/>
              </a:rPr>
              <a:t>a)</a:t>
            </a:r>
            <a:r>
              <a:rPr lang="en-US" altLang="zh-CN" dirty="0">
                <a:ea typeface="宋体" pitchFamily="2" charset="-122"/>
              </a:rPr>
              <a:t> </a:t>
            </a:r>
            <a:r>
              <a:rPr lang="zh-CN" altLang="en-US" dirty="0">
                <a:ea typeface="宋体" pitchFamily="2" charset="-122"/>
              </a:rPr>
              <a:t>虚拟</a:t>
            </a:r>
            <a:r>
              <a:rPr lang="zh-CN" altLang="en-US" dirty="0" smtClean="0">
                <a:ea typeface="宋体" pitchFamily="2" charset="-122"/>
              </a:rPr>
              <a:t>通信</a:t>
            </a:r>
            <a:endParaRPr lang="en-US" altLang="zh-CN" dirty="0">
              <a:ea typeface="宋体" pitchFamily="2" charset="-122"/>
            </a:endParaRP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CN" dirty="0">
                <a:solidFill>
                  <a:schemeClr val="accent2"/>
                </a:solidFill>
                <a:ea typeface="宋体" pitchFamily="2" charset="-122"/>
              </a:rPr>
              <a:t>(b)</a:t>
            </a:r>
            <a:r>
              <a:rPr lang="en-US" altLang="zh-CN" dirty="0">
                <a:ea typeface="宋体" pitchFamily="2" charset="-122"/>
              </a:rPr>
              <a:t> </a:t>
            </a:r>
            <a:r>
              <a:rPr lang="zh-CN" altLang="en-US" dirty="0">
                <a:ea typeface="宋体" pitchFamily="2" charset="-122"/>
              </a:rPr>
              <a:t>实际</a:t>
            </a:r>
            <a:r>
              <a:rPr lang="zh-CN" altLang="en-US" dirty="0" smtClean="0">
                <a:ea typeface="宋体" pitchFamily="2" charset="-122"/>
              </a:rPr>
              <a:t>通信</a:t>
            </a:r>
            <a:endParaRPr lang="en-US" altLang="zh-CN" dirty="0">
              <a:ea typeface="宋体" pitchFamily="2" charset="-122"/>
            </a:endParaRPr>
          </a:p>
        </p:txBody>
      </p:sp>
      <p:pic>
        <p:nvPicPr>
          <p:cNvPr id="9220" name="Picture 4" descr="3-0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33513" y="1498600"/>
            <a:ext cx="6311900" cy="383698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a typeface="宋体" pitchFamily="2" charset="-122"/>
              </a:rPr>
              <a:t>提供</a:t>
            </a:r>
            <a:r>
              <a:rPr lang="zh-CN" altLang="en-US" dirty="0" smtClean="0">
                <a:ea typeface="宋体" pitchFamily="2" charset="-122"/>
              </a:rPr>
              <a:t>给网络层的服务</a:t>
            </a:r>
            <a:r>
              <a:rPr lang="en-US" altLang="zh-CN" dirty="0" smtClean="0">
                <a:ea typeface="宋体" pitchFamily="2" charset="-122"/>
              </a:rPr>
              <a:t> </a:t>
            </a:r>
            <a:r>
              <a:rPr lang="en-US" altLang="zh-CN" dirty="0">
                <a:ea typeface="宋体" pitchFamily="2" charset="-122"/>
              </a:rPr>
              <a:t>(2)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ctr">
              <a:buFontTx/>
              <a:buNone/>
            </a:pPr>
            <a:r>
              <a:rPr lang="zh-CN" altLang="en-US" dirty="0" smtClean="0">
                <a:ea typeface="宋体" pitchFamily="2" charset="-122"/>
              </a:rPr>
              <a:t>数据链路协议的位置</a:t>
            </a:r>
            <a:endParaRPr lang="en-US" altLang="zh-CN" dirty="0">
              <a:ea typeface="宋体" pitchFamily="2" charset="-122"/>
            </a:endParaRPr>
          </a:p>
        </p:txBody>
      </p:sp>
      <p:pic>
        <p:nvPicPr>
          <p:cNvPr id="10244" name="Picture 4" descr="3-0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71588" y="1635125"/>
            <a:ext cx="6888162" cy="34448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a typeface="宋体" pitchFamily="2" charset="-122"/>
              </a:rPr>
              <a:t>成帧</a:t>
            </a:r>
            <a:r>
              <a:rPr lang="en-US" altLang="zh-CN" dirty="0" smtClean="0">
                <a:ea typeface="宋体" pitchFamily="2" charset="-122"/>
              </a:rPr>
              <a:t> </a:t>
            </a:r>
            <a:r>
              <a:rPr lang="en-US" altLang="zh-CN" dirty="0">
                <a:ea typeface="宋体" pitchFamily="2" charset="-122"/>
              </a:rPr>
              <a:t>(1</a:t>
            </a:r>
            <a:r>
              <a:rPr lang="en-US" altLang="zh-CN" dirty="0" smtClean="0">
                <a:ea typeface="宋体" pitchFamily="2" charset="-122"/>
              </a:rPr>
              <a:t>):</a:t>
            </a:r>
            <a:r>
              <a:rPr lang="zh-CN" altLang="en-US" dirty="0" smtClean="0">
                <a:ea typeface="宋体" pitchFamily="2" charset="-122"/>
              </a:rPr>
              <a:t>字节计数法</a:t>
            </a:r>
            <a:endParaRPr lang="en-US" altLang="zh-CN" dirty="0">
              <a:ea typeface="宋体" pitchFamily="2" charset="-122"/>
            </a:endParaRPr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5457094"/>
            <a:ext cx="9144000" cy="838200"/>
          </a:xfrm>
        </p:spPr>
        <p:txBody>
          <a:bodyPr/>
          <a:lstStyle/>
          <a:p>
            <a:pPr algn="ctr">
              <a:buFontTx/>
              <a:buNone/>
            </a:pPr>
            <a:r>
              <a:rPr lang="zh-CN" altLang="en-US" sz="2000" dirty="0" smtClean="0">
                <a:ea typeface="宋体" pitchFamily="2" charset="-122"/>
              </a:rPr>
              <a:t>字节流</a:t>
            </a:r>
            <a:r>
              <a:rPr lang="en-US" altLang="zh-CN" sz="2000" dirty="0" smtClean="0">
                <a:ea typeface="宋体" pitchFamily="2" charset="-122"/>
              </a:rPr>
              <a:t>.   </a:t>
            </a:r>
          </a:p>
          <a:p>
            <a:pPr algn="ctr">
              <a:buFontTx/>
              <a:buNone/>
            </a:pPr>
            <a:r>
              <a:rPr lang="en-US" altLang="zh-CN" sz="2000" dirty="0" smtClean="0">
                <a:solidFill>
                  <a:schemeClr val="accent2"/>
                </a:solidFill>
                <a:ea typeface="宋体" pitchFamily="2" charset="-122"/>
              </a:rPr>
              <a:t>(</a:t>
            </a:r>
            <a:r>
              <a:rPr lang="en-US" altLang="zh-CN" sz="2000" dirty="0">
                <a:solidFill>
                  <a:schemeClr val="accent2"/>
                </a:solidFill>
                <a:ea typeface="宋体" pitchFamily="2" charset="-122"/>
              </a:rPr>
              <a:t>a)</a:t>
            </a:r>
            <a:r>
              <a:rPr lang="en-US" altLang="zh-CN" sz="2000" dirty="0">
                <a:ea typeface="宋体" pitchFamily="2" charset="-122"/>
              </a:rPr>
              <a:t> </a:t>
            </a:r>
            <a:r>
              <a:rPr lang="zh-CN" altLang="en-US" sz="2000" dirty="0">
                <a:ea typeface="宋体" pitchFamily="2" charset="-122"/>
              </a:rPr>
              <a:t>没有</a:t>
            </a:r>
            <a:r>
              <a:rPr lang="zh-CN" altLang="en-US" sz="2000" dirty="0" smtClean="0">
                <a:ea typeface="宋体" pitchFamily="2" charset="-122"/>
              </a:rPr>
              <a:t>错误；</a:t>
            </a:r>
            <a:r>
              <a:rPr lang="en-US" altLang="zh-CN" sz="2000" dirty="0" smtClean="0">
                <a:ea typeface="宋体" pitchFamily="2" charset="-122"/>
              </a:rPr>
              <a:t>   </a:t>
            </a:r>
            <a:r>
              <a:rPr lang="en-US" altLang="zh-CN" sz="2000" dirty="0">
                <a:solidFill>
                  <a:schemeClr val="accent2"/>
                </a:solidFill>
                <a:ea typeface="宋体" pitchFamily="2" charset="-122"/>
              </a:rPr>
              <a:t>(b)</a:t>
            </a:r>
            <a:r>
              <a:rPr lang="en-US" altLang="zh-CN" sz="2000" dirty="0">
                <a:ea typeface="宋体" pitchFamily="2" charset="-122"/>
              </a:rPr>
              <a:t> </a:t>
            </a:r>
            <a:r>
              <a:rPr lang="zh-CN" altLang="en-US" sz="2000" dirty="0">
                <a:ea typeface="宋体" pitchFamily="2" charset="-122"/>
              </a:rPr>
              <a:t>有一个</a:t>
            </a:r>
            <a:r>
              <a:rPr lang="zh-CN" altLang="en-US" sz="2000" dirty="0" smtClean="0">
                <a:ea typeface="宋体" pitchFamily="2" charset="-122"/>
              </a:rPr>
              <a:t>错误</a:t>
            </a:r>
            <a:endParaRPr lang="en-US" altLang="zh-CN" sz="2000" dirty="0">
              <a:ea typeface="宋体" pitchFamily="2" charset="-122"/>
            </a:endParaRPr>
          </a:p>
          <a:p>
            <a:pPr algn="ctr">
              <a:buFontTx/>
              <a:buNone/>
            </a:pPr>
            <a:r>
              <a:rPr lang="zh-CN" altLang="en-US" sz="2000" dirty="0">
                <a:ea typeface="宋体" pitchFamily="2" charset="-122"/>
              </a:rPr>
              <a:t>问题</a:t>
            </a:r>
            <a:r>
              <a:rPr lang="en-US" altLang="zh-CN" sz="2000" dirty="0" smtClean="0">
                <a:ea typeface="宋体" pitchFamily="2" charset="-122"/>
              </a:rPr>
              <a:t>:</a:t>
            </a:r>
            <a:r>
              <a:rPr lang="zh-CN" altLang="en-US" sz="2000" dirty="0">
                <a:ea typeface="宋体" pitchFamily="2" charset="-122"/>
              </a:rPr>
              <a:t>计数</a:t>
            </a:r>
            <a:r>
              <a:rPr lang="zh-CN" altLang="en-US" sz="2000" dirty="0" smtClean="0">
                <a:ea typeface="宋体" pitchFamily="2" charset="-122"/>
              </a:rPr>
              <a:t>值可能会被传输错误打乱</a:t>
            </a:r>
            <a:r>
              <a:rPr lang="en-US" altLang="zh-CN" sz="2000" dirty="0" smtClean="0">
                <a:ea typeface="宋体" pitchFamily="2" charset="-122"/>
              </a:rPr>
              <a:t>, </a:t>
            </a:r>
            <a:r>
              <a:rPr lang="zh-CN" altLang="en-US" sz="2000" dirty="0" smtClean="0">
                <a:ea typeface="宋体" pitchFamily="2" charset="-122"/>
              </a:rPr>
              <a:t>进而失去同步。</a:t>
            </a:r>
            <a:endParaRPr lang="en-US" altLang="zh-CN" sz="2000" dirty="0">
              <a:ea typeface="宋体" pitchFamily="2" charset="-122"/>
            </a:endParaRPr>
          </a:p>
        </p:txBody>
      </p:sp>
      <p:pic>
        <p:nvPicPr>
          <p:cNvPr id="11268" name="Picture 4" descr="3-0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65225" y="1971675"/>
            <a:ext cx="7048500" cy="301466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a typeface="宋体" pitchFamily="2" charset="-122"/>
              </a:rPr>
              <a:t>成帧</a:t>
            </a:r>
            <a:r>
              <a:rPr lang="en-US" altLang="zh-CN" dirty="0" smtClean="0">
                <a:ea typeface="宋体" pitchFamily="2" charset="-122"/>
              </a:rPr>
              <a:t> </a:t>
            </a:r>
            <a:r>
              <a:rPr lang="en-US" altLang="zh-CN" dirty="0">
                <a:ea typeface="宋体" pitchFamily="2" charset="-122"/>
              </a:rPr>
              <a:t>(2</a:t>
            </a:r>
            <a:r>
              <a:rPr lang="en-US" altLang="zh-CN" dirty="0" smtClean="0">
                <a:ea typeface="宋体" pitchFamily="2" charset="-122"/>
              </a:rPr>
              <a:t>)</a:t>
            </a:r>
            <a:r>
              <a:rPr lang="zh-CN" altLang="en-US" dirty="0" smtClean="0">
                <a:ea typeface="宋体" pitchFamily="2" charset="-122"/>
              </a:rPr>
              <a:t>：字节填充的标志字节法</a:t>
            </a:r>
            <a:endParaRPr lang="en-US" altLang="zh-CN" dirty="0">
              <a:ea typeface="宋体" pitchFamily="2" charset="-122"/>
            </a:endParaRP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76263" y="5388830"/>
            <a:ext cx="8567737" cy="1211262"/>
          </a:xfrm>
        </p:spPr>
        <p:txBody>
          <a:bodyPr/>
          <a:lstStyle/>
          <a:p>
            <a:pPr>
              <a:buFontTx/>
              <a:buNone/>
            </a:pPr>
            <a:r>
              <a:rPr lang="zh-CN" altLang="en-US" sz="2000" dirty="0" smtClean="0">
                <a:solidFill>
                  <a:schemeClr val="accent2"/>
                </a:solidFill>
                <a:ea typeface="宋体" pitchFamily="2" charset="-122"/>
              </a:rPr>
              <a:t>(</a:t>
            </a:r>
            <a:r>
              <a:rPr lang="en-US" altLang="zh-CN" sz="2000" dirty="0" smtClean="0">
                <a:solidFill>
                  <a:schemeClr val="accent2"/>
                </a:solidFill>
                <a:ea typeface="宋体" pitchFamily="2" charset="-122"/>
              </a:rPr>
              <a:t>a)</a:t>
            </a:r>
            <a:r>
              <a:rPr lang="en-US" altLang="zh-CN" sz="2000" dirty="0" smtClean="0">
                <a:ea typeface="宋体" pitchFamily="2" charset="-122"/>
              </a:rPr>
              <a:t> </a:t>
            </a:r>
            <a:r>
              <a:rPr lang="zh-CN" altLang="en-US" sz="2000" dirty="0" smtClean="0">
                <a:ea typeface="宋体" pitchFamily="2" charset="-122"/>
              </a:rPr>
              <a:t>由标志字节分界的帧；</a:t>
            </a:r>
            <a:r>
              <a:rPr lang="en-US" altLang="zh-CN" sz="2000" dirty="0" smtClean="0">
                <a:ea typeface="宋体" pitchFamily="2" charset="-122"/>
              </a:rPr>
              <a:t> </a:t>
            </a:r>
          </a:p>
          <a:p>
            <a:pPr>
              <a:buFontTx/>
              <a:buNone/>
            </a:pPr>
            <a:r>
              <a:rPr lang="en-US" altLang="zh-CN" sz="2000" dirty="0" smtClean="0">
                <a:solidFill>
                  <a:schemeClr val="accent2"/>
                </a:solidFill>
                <a:ea typeface="宋体" pitchFamily="2" charset="-122"/>
              </a:rPr>
              <a:t>(</a:t>
            </a:r>
            <a:r>
              <a:rPr lang="en-US" altLang="zh-CN" sz="2000" dirty="0">
                <a:solidFill>
                  <a:schemeClr val="accent2"/>
                </a:solidFill>
                <a:ea typeface="宋体" pitchFamily="2" charset="-122"/>
              </a:rPr>
              <a:t>b)</a:t>
            </a:r>
            <a:r>
              <a:rPr lang="en-US" altLang="zh-CN" sz="2000" dirty="0">
                <a:ea typeface="宋体" pitchFamily="2" charset="-122"/>
              </a:rPr>
              <a:t> </a:t>
            </a:r>
            <a:r>
              <a:rPr lang="zh-CN" altLang="en-US" sz="2000" dirty="0">
                <a:ea typeface="宋体" pitchFamily="2" charset="-122"/>
              </a:rPr>
              <a:t>字节</a:t>
            </a:r>
            <a:r>
              <a:rPr lang="zh-CN" altLang="en-US" sz="2000" dirty="0" smtClean="0">
                <a:ea typeface="宋体" pitchFamily="2" charset="-122"/>
              </a:rPr>
              <a:t>填充之前和之后的</a:t>
            </a:r>
            <a:r>
              <a:rPr lang="en-US" altLang="zh-CN" sz="2000" dirty="0" smtClean="0">
                <a:ea typeface="宋体" pitchFamily="2" charset="-122"/>
              </a:rPr>
              <a:t>4</a:t>
            </a:r>
            <a:r>
              <a:rPr lang="zh-CN" altLang="en-US" sz="2000" dirty="0" smtClean="0">
                <a:ea typeface="宋体" pitchFamily="2" charset="-122"/>
              </a:rPr>
              <a:t>个字节序列示例</a:t>
            </a:r>
            <a:endParaRPr lang="en-US" altLang="zh-CN" sz="2000" dirty="0" smtClean="0">
              <a:ea typeface="宋体" pitchFamily="2" charset="-122"/>
            </a:endParaRPr>
          </a:p>
          <a:p>
            <a:pPr>
              <a:buFontTx/>
              <a:buNone/>
            </a:pPr>
            <a:r>
              <a:rPr lang="zh-CN" altLang="en-US" sz="2000" dirty="0" smtClean="0">
                <a:ea typeface="宋体" pitchFamily="2" charset="-122"/>
              </a:rPr>
              <a:t>主要缺点：绑定</a:t>
            </a:r>
            <a:r>
              <a:rPr lang="en-US" altLang="zh-CN" sz="2000" dirty="0" smtClean="0">
                <a:ea typeface="宋体" pitchFamily="2" charset="-122"/>
              </a:rPr>
              <a:t>8</a:t>
            </a:r>
            <a:r>
              <a:rPr lang="zh-CN" altLang="en-US" sz="2000" dirty="0" smtClean="0">
                <a:ea typeface="宋体" pitchFamily="2" charset="-122"/>
              </a:rPr>
              <a:t>个字符</a:t>
            </a:r>
            <a:endParaRPr lang="en-US" altLang="zh-CN" sz="2000" dirty="0">
              <a:ea typeface="宋体" pitchFamily="2" charset="-122"/>
            </a:endParaRPr>
          </a:p>
        </p:txBody>
      </p:sp>
      <p:pic>
        <p:nvPicPr>
          <p:cNvPr id="12292" name="Picture 4" descr="3-0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00200" y="1544638"/>
            <a:ext cx="5945188" cy="37655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a typeface="宋体" pitchFamily="2" charset="-122"/>
              </a:rPr>
              <a:t>成帧</a:t>
            </a:r>
            <a:r>
              <a:rPr lang="en-US" altLang="zh-CN" dirty="0" smtClean="0">
                <a:ea typeface="宋体" pitchFamily="2" charset="-122"/>
              </a:rPr>
              <a:t> </a:t>
            </a:r>
            <a:r>
              <a:rPr lang="en-US" altLang="zh-CN" dirty="0">
                <a:ea typeface="宋体" pitchFamily="2" charset="-122"/>
              </a:rPr>
              <a:t>(3</a:t>
            </a:r>
            <a:r>
              <a:rPr lang="en-US" altLang="zh-CN" dirty="0" smtClean="0">
                <a:ea typeface="宋体" pitchFamily="2" charset="-122"/>
              </a:rPr>
              <a:t>)</a:t>
            </a:r>
            <a:r>
              <a:rPr lang="zh-CN" altLang="en-US" dirty="0" smtClean="0">
                <a:ea typeface="宋体" pitchFamily="2" charset="-122"/>
              </a:rPr>
              <a:t>：比特填充的标志比特法</a:t>
            </a:r>
            <a:endParaRPr lang="en-US" altLang="zh-CN" dirty="0">
              <a:ea typeface="宋体" pitchFamily="2" charset="-122"/>
            </a:endParaRP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14350" y="4335707"/>
            <a:ext cx="8629650" cy="1939925"/>
          </a:xfrm>
        </p:spPr>
        <p:txBody>
          <a:bodyPr/>
          <a:lstStyle/>
          <a:p>
            <a:pPr algn="ctr">
              <a:buFontTx/>
              <a:buNone/>
            </a:pPr>
            <a:r>
              <a:rPr lang="zh-CN" altLang="en-US" dirty="0">
                <a:ea typeface="宋体" pitchFamily="2" charset="-122"/>
              </a:rPr>
              <a:t>比特填充</a:t>
            </a:r>
            <a:endParaRPr lang="en-US" altLang="zh-CN" dirty="0">
              <a:ea typeface="宋体" pitchFamily="2" charset="-122"/>
            </a:endParaRPr>
          </a:p>
          <a:p>
            <a:pPr>
              <a:buFontTx/>
              <a:buNone/>
            </a:pPr>
            <a:r>
              <a:rPr lang="en-US" altLang="zh-CN" dirty="0">
                <a:solidFill>
                  <a:schemeClr val="accent2"/>
                </a:solidFill>
                <a:ea typeface="宋体" pitchFamily="2" charset="-122"/>
              </a:rPr>
              <a:t>(a)</a:t>
            </a:r>
            <a:r>
              <a:rPr lang="en-US" altLang="zh-CN" dirty="0">
                <a:ea typeface="宋体" pitchFamily="2" charset="-122"/>
              </a:rPr>
              <a:t> </a:t>
            </a:r>
            <a:r>
              <a:rPr lang="zh-CN" altLang="en-US" dirty="0" smtClean="0">
                <a:ea typeface="宋体" pitchFamily="2" charset="-122"/>
              </a:rPr>
              <a:t>原始数据；</a:t>
            </a:r>
            <a:endParaRPr lang="en-US" altLang="zh-CN" dirty="0">
              <a:ea typeface="宋体" pitchFamily="2" charset="-122"/>
            </a:endParaRPr>
          </a:p>
          <a:p>
            <a:pPr>
              <a:buFontTx/>
              <a:buNone/>
            </a:pPr>
            <a:r>
              <a:rPr lang="en-US" altLang="zh-CN" dirty="0">
                <a:solidFill>
                  <a:schemeClr val="accent2"/>
                </a:solidFill>
                <a:ea typeface="宋体" pitchFamily="2" charset="-122"/>
              </a:rPr>
              <a:t>(b)</a:t>
            </a:r>
            <a:r>
              <a:rPr lang="en-US" altLang="zh-CN" dirty="0">
                <a:ea typeface="宋体" pitchFamily="2" charset="-122"/>
              </a:rPr>
              <a:t> </a:t>
            </a:r>
            <a:r>
              <a:rPr lang="zh-CN" altLang="en-US" dirty="0">
                <a:ea typeface="宋体" pitchFamily="2" charset="-122"/>
              </a:rPr>
              <a:t>出现</a:t>
            </a:r>
            <a:r>
              <a:rPr lang="zh-CN" altLang="en-US" dirty="0" smtClean="0">
                <a:ea typeface="宋体" pitchFamily="2" charset="-122"/>
              </a:rPr>
              <a:t>在线路上的数据；</a:t>
            </a:r>
            <a:endParaRPr lang="en-US" altLang="zh-CN" dirty="0">
              <a:ea typeface="宋体" pitchFamily="2" charset="-122"/>
            </a:endParaRPr>
          </a:p>
          <a:p>
            <a:pPr>
              <a:buFontTx/>
              <a:buNone/>
            </a:pPr>
            <a:r>
              <a:rPr lang="en-US" altLang="zh-CN" dirty="0">
                <a:solidFill>
                  <a:schemeClr val="accent2"/>
                </a:solidFill>
                <a:ea typeface="宋体" pitchFamily="2" charset="-122"/>
              </a:rPr>
              <a:t>(c</a:t>
            </a:r>
            <a:r>
              <a:rPr lang="en-US" altLang="zh-CN" dirty="0" smtClean="0">
                <a:solidFill>
                  <a:schemeClr val="accent2"/>
                </a:solidFill>
                <a:ea typeface="宋体" pitchFamily="2" charset="-122"/>
              </a:rPr>
              <a:t>)</a:t>
            </a:r>
            <a:r>
              <a:rPr lang="zh-CN" altLang="en-US" dirty="0">
                <a:solidFill>
                  <a:schemeClr val="accent2"/>
                </a:solidFill>
                <a:ea typeface="宋体" pitchFamily="2" charset="-122"/>
              </a:rPr>
              <a:t> </a:t>
            </a:r>
            <a:r>
              <a:rPr lang="zh-CN" altLang="en-US" dirty="0" smtClean="0">
                <a:ea typeface="宋体" pitchFamily="2" charset="-122"/>
              </a:rPr>
              <a:t>存储在接收方内存中的数据</a:t>
            </a:r>
            <a:endParaRPr lang="en-US" altLang="zh-CN" dirty="0">
              <a:ea typeface="宋体" pitchFamily="2" charset="-122"/>
            </a:endParaRPr>
          </a:p>
        </p:txBody>
      </p:sp>
      <p:pic>
        <p:nvPicPr>
          <p:cNvPr id="13316" name="Picture 4" descr="3-0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09775" y="1857375"/>
            <a:ext cx="5267325" cy="20447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ea typeface="宋体" pitchFamily="2" charset="-122"/>
              </a:rPr>
              <a:t>差错检测与纠错</a:t>
            </a:r>
            <a:endParaRPr lang="en-US" altLang="zh-CN" dirty="0">
              <a:ea typeface="宋体" pitchFamily="2" charset="-122"/>
            </a:endParaRP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90700" y="1817688"/>
            <a:ext cx="7165975" cy="4710112"/>
          </a:xfrm>
        </p:spPr>
        <p:txBody>
          <a:bodyPr/>
          <a:lstStyle/>
          <a:p>
            <a:pPr>
              <a:buFontTx/>
              <a:buChar char="•"/>
            </a:pPr>
            <a:r>
              <a:rPr lang="zh-CN" altLang="en-US" sz="3600" dirty="0" smtClean="0">
                <a:ea typeface="宋体" pitchFamily="2" charset="-122"/>
              </a:rPr>
              <a:t>差错检测码</a:t>
            </a:r>
            <a:endParaRPr lang="en-US" altLang="zh-CN" sz="3600" dirty="0" smtClean="0">
              <a:ea typeface="宋体" pitchFamily="2" charset="-122"/>
            </a:endParaRPr>
          </a:p>
          <a:p>
            <a:pPr>
              <a:buFontTx/>
              <a:buChar char="•"/>
            </a:pPr>
            <a:r>
              <a:rPr lang="zh-CN" altLang="en-US" sz="3600" dirty="0" smtClean="0">
                <a:ea typeface="宋体" pitchFamily="2" charset="-122"/>
              </a:rPr>
              <a:t>差错纠正码</a:t>
            </a:r>
            <a:endParaRPr lang="en-US" altLang="zh-CN" sz="3600" dirty="0">
              <a:ea typeface="宋体" pitchFamily="2" charset="-122"/>
            </a:endParaRPr>
          </a:p>
          <a:p>
            <a:pPr>
              <a:buFontTx/>
              <a:buChar char="•"/>
            </a:pPr>
            <a:endParaRPr lang="zh-CN" altLang="en-US" sz="3600" dirty="0">
              <a:ea typeface="宋体" pitchFamily="2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ChangeArrowheads="1"/>
          </p:cNvSpPr>
          <p:nvPr/>
        </p:nvSpPr>
        <p:spPr bwMode="auto">
          <a:xfrm>
            <a:off x="203200" y="423863"/>
            <a:ext cx="87376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r>
              <a:rPr lang="zh-CN" altLang="en-US" sz="4400" dirty="0">
                <a:solidFill>
                  <a:srgbClr val="FF0000"/>
                </a:solidFill>
                <a:latin typeface="Times New Roman" pitchFamily="18" charset="0"/>
              </a:rPr>
              <a:t>数据链路层</a:t>
            </a:r>
            <a:endParaRPr lang="en-US" altLang="en-US" sz="4400" dirty="0">
              <a:solidFill>
                <a:srgbClr val="FF0000"/>
              </a:solidFill>
              <a:latin typeface="Times New Roman" pitchFamily="18" charset="0"/>
            </a:endParaRPr>
          </a:p>
        </p:txBody>
      </p:sp>
      <p:sp>
        <p:nvSpPr>
          <p:cNvPr id="60419" name="Rectangle 3"/>
          <p:cNvSpPr>
            <a:spLocks noChangeArrowheads="1"/>
          </p:cNvSpPr>
          <p:nvPr/>
        </p:nvSpPr>
        <p:spPr bwMode="auto">
          <a:xfrm>
            <a:off x="342900" y="1527175"/>
            <a:ext cx="8458200" cy="4576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455613" indent="-455613" algn="l">
              <a:lnSpc>
                <a:spcPct val="60000"/>
              </a:lnSpc>
              <a:spcBef>
                <a:spcPct val="20000"/>
              </a:spcBef>
              <a:spcAft>
                <a:spcPct val="30000"/>
              </a:spcAft>
              <a:buClr>
                <a:schemeClr val="accent2"/>
              </a:buClr>
              <a:buFontTx/>
              <a:buAutoNum type="alphaLcParenR"/>
            </a:pPr>
            <a:r>
              <a:rPr lang="zh-CN" altLang="en-US" sz="2400" b="1" dirty="0" smtClean="0">
                <a:latin typeface="Times New Roman" pitchFamily="18" charset="0"/>
                <a:ea typeface="宋体" pitchFamily="2" charset="-122"/>
              </a:rPr>
              <a:t>问题：</a:t>
            </a:r>
            <a:endParaRPr lang="en-US" altLang="zh-CN" sz="2400" b="1" dirty="0">
              <a:latin typeface="Times New Roman" pitchFamily="18" charset="0"/>
              <a:ea typeface="宋体" pitchFamily="2" charset="-122"/>
            </a:endParaRPr>
          </a:p>
          <a:p>
            <a:pPr marL="1025525" lvl="1" indent="-285750" algn="l">
              <a:lnSpc>
                <a:spcPct val="60000"/>
              </a:lnSpc>
              <a:spcBef>
                <a:spcPct val="20000"/>
              </a:spcBef>
              <a:spcAft>
                <a:spcPct val="30000"/>
              </a:spcAft>
              <a:buClr>
                <a:schemeClr val="accent2"/>
              </a:buClr>
              <a:buFontTx/>
              <a:buChar char="–"/>
            </a:pPr>
            <a:r>
              <a:rPr lang="zh-CN" altLang="en-US" sz="2400" dirty="0">
                <a:latin typeface="Times New Roman" pitchFamily="18" charset="0"/>
                <a:ea typeface="宋体" pitchFamily="2" charset="-122"/>
              </a:rPr>
              <a:t>如何</a:t>
            </a:r>
            <a:r>
              <a:rPr lang="zh-CN" altLang="en-US" sz="2400" dirty="0" smtClean="0">
                <a:latin typeface="Times New Roman" pitchFamily="18" charset="0"/>
                <a:ea typeface="宋体" pitchFamily="2" charset="-122"/>
              </a:rPr>
              <a:t>在不稳定链路上正确地传输数据？</a:t>
            </a:r>
            <a:endParaRPr lang="en-US" altLang="zh-CN" sz="2400" dirty="0" smtClean="0">
              <a:latin typeface="Times New Roman" pitchFamily="18" charset="0"/>
              <a:ea typeface="宋体" pitchFamily="2" charset="-122"/>
            </a:endParaRPr>
          </a:p>
          <a:p>
            <a:pPr marL="455613" indent="-455613" algn="l">
              <a:lnSpc>
                <a:spcPct val="60000"/>
              </a:lnSpc>
              <a:spcBef>
                <a:spcPct val="20000"/>
              </a:spcBef>
              <a:spcAft>
                <a:spcPct val="30000"/>
              </a:spcAft>
              <a:buClr>
                <a:schemeClr val="accent2"/>
              </a:buClr>
              <a:buFontTx/>
              <a:buAutoNum type="alphaLcParenR"/>
            </a:pPr>
            <a:r>
              <a:rPr lang="zh-CN" altLang="en-US" sz="2400" b="1" dirty="0">
                <a:latin typeface="Times New Roman" pitchFamily="18" charset="0"/>
                <a:ea typeface="宋体" pitchFamily="2" charset="-122"/>
              </a:rPr>
              <a:t>节</a:t>
            </a:r>
            <a:r>
              <a:rPr lang="zh-CN" altLang="en-US" sz="2400" b="1" dirty="0" smtClean="0">
                <a:latin typeface="Times New Roman" pitchFamily="18" charset="0"/>
                <a:ea typeface="宋体" pitchFamily="2" charset="-122"/>
              </a:rPr>
              <a:t>点：</a:t>
            </a:r>
            <a:r>
              <a:rPr lang="zh-CN" altLang="en-US" sz="2400" dirty="0" smtClean="0">
                <a:latin typeface="Times New Roman" pitchFamily="18" charset="0"/>
                <a:ea typeface="宋体" pitchFamily="2" charset="-122"/>
              </a:rPr>
              <a:t>网络中的主机和路由器</a:t>
            </a:r>
            <a:endParaRPr lang="zh-CN" altLang="en-US" sz="2400" dirty="0">
              <a:latin typeface="Times New Roman" pitchFamily="18" charset="0"/>
              <a:ea typeface="宋体" pitchFamily="2" charset="-122"/>
            </a:endParaRPr>
          </a:p>
          <a:p>
            <a:pPr marL="455613" indent="-455613" algn="l">
              <a:lnSpc>
                <a:spcPct val="60000"/>
              </a:lnSpc>
              <a:spcBef>
                <a:spcPct val="20000"/>
              </a:spcBef>
              <a:spcAft>
                <a:spcPct val="30000"/>
              </a:spcAft>
              <a:buClr>
                <a:schemeClr val="accent2"/>
              </a:buClr>
              <a:buFontTx/>
              <a:buAutoNum type="alphaLcParenR"/>
            </a:pPr>
            <a:r>
              <a:rPr lang="zh-CN" altLang="en-US" sz="2400" b="1" dirty="0">
                <a:latin typeface="Times New Roman" pitchFamily="18" charset="0"/>
                <a:ea typeface="宋体" pitchFamily="2" charset="-122"/>
              </a:rPr>
              <a:t>链路</a:t>
            </a:r>
            <a:r>
              <a:rPr lang="en-US" altLang="zh-CN" sz="2400" dirty="0" smtClean="0">
                <a:latin typeface="Times New Roman" pitchFamily="18" charset="0"/>
                <a:ea typeface="宋体" pitchFamily="2" charset="-122"/>
              </a:rPr>
              <a:t>：</a:t>
            </a:r>
            <a:r>
              <a:rPr lang="zh-CN" altLang="en-US" sz="2400" dirty="0" smtClean="0">
                <a:latin typeface="Times New Roman" pitchFamily="18" charset="0"/>
                <a:ea typeface="宋体" pitchFamily="2" charset="-122"/>
              </a:rPr>
              <a:t>连接相邻节点的通信信道</a:t>
            </a:r>
            <a:endParaRPr lang="en-US" altLang="en-US" sz="2400" dirty="0" smtClean="0">
              <a:solidFill>
                <a:srgbClr val="000000"/>
              </a:solidFill>
              <a:latin typeface="Times New Roman" pitchFamily="18" charset="0"/>
            </a:endParaRPr>
          </a:p>
          <a:p>
            <a:pPr marL="455613" indent="-455613" algn="l">
              <a:spcBef>
                <a:spcPct val="20000"/>
              </a:spcBef>
              <a:buClr>
                <a:schemeClr val="accent2"/>
              </a:buClr>
              <a:buFontTx/>
              <a:buAutoNum type="alphaLcParenR"/>
            </a:pPr>
            <a:r>
              <a:rPr lang="zh-CN" altLang="en-US" sz="2400" b="1" dirty="0">
                <a:latin typeface="Times New Roman" pitchFamily="18" charset="0"/>
                <a:ea typeface="宋体" pitchFamily="2" charset="-122"/>
              </a:rPr>
              <a:t>数据链路层</a:t>
            </a:r>
            <a:r>
              <a:rPr lang="zh-CN" altLang="en-US" sz="2400" dirty="0" smtClean="0">
                <a:latin typeface="Times New Roman" pitchFamily="18" charset="0"/>
                <a:ea typeface="宋体" pitchFamily="2" charset="-122"/>
              </a:rPr>
              <a:t>提供了节点对网络</a:t>
            </a:r>
            <a:r>
              <a:rPr lang="zh-CN" altLang="en-US" sz="2400" dirty="0">
                <a:latin typeface="Times New Roman" pitchFamily="18" charset="0"/>
                <a:ea typeface="宋体" pitchFamily="2" charset="-122"/>
              </a:rPr>
              <a:t>媒介</a:t>
            </a:r>
            <a:r>
              <a:rPr lang="zh-CN" altLang="en-US" sz="2400" dirty="0" smtClean="0">
                <a:latin typeface="Times New Roman" pitchFamily="18" charset="0"/>
                <a:ea typeface="宋体" pitchFamily="2" charset="-122"/>
              </a:rPr>
              <a:t>的访问以及跨媒介的</a:t>
            </a:r>
            <a:r>
              <a:rPr lang="zh-CN" altLang="en-US" sz="2400" dirty="0">
                <a:latin typeface="Times New Roman" pitchFamily="18" charset="0"/>
                <a:ea typeface="宋体" pitchFamily="2" charset="-122"/>
              </a:rPr>
              <a:t>物理传输</a:t>
            </a:r>
            <a:r>
              <a:rPr lang="zh-CN" altLang="en-US" sz="2400" dirty="0" smtClean="0">
                <a:latin typeface="Times New Roman" pitchFamily="18" charset="0"/>
                <a:ea typeface="宋体" pitchFamily="2" charset="-122"/>
              </a:rPr>
              <a:t>，使得数据可以定位其目的节点。</a:t>
            </a:r>
            <a:endParaRPr lang="en-US" altLang="zh-CN" sz="2400" dirty="0">
              <a:latin typeface="Times New Roman" pitchFamily="18" charset="0"/>
              <a:ea typeface="宋体" pitchFamily="2" charset="-122"/>
            </a:endParaRPr>
          </a:p>
          <a:p>
            <a:pPr marL="455613" indent="-455613" algn="l">
              <a:spcBef>
                <a:spcPct val="20000"/>
              </a:spcBef>
              <a:buClr>
                <a:schemeClr val="accent2"/>
              </a:buClr>
              <a:buFontTx/>
              <a:buAutoNum type="alphaLcParenR"/>
            </a:pPr>
            <a:r>
              <a:rPr lang="zh-CN" altLang="en-US" sz="2400" b="1" dirty="0" smtClean="0">
                <a:latin typeface="Times New Roman" pitchFamily="18" charset="0"/>
                <a:ea typeface="宋体" pitchFamily="2" charset="-122"/>
              </a:rPr>
              <a:t>数据链路层协议（</a:t>
            </a:r>
            <a:r>
              <a:rPr lang="zh-CN" altLang="en-US" sz="2400" b="1" dirty="0">
                <a:latin typeface="Times New Roman" pitchFamily="18" charset="0"/>
                <a:ea typeface="宋体" pitchFamily="2" charset="-122"/>
              </a:rPr>
              <a:t>第二层协议</a:t>
            </a:r>
            <a:r>
              <a:rPr lang="zh-CN" altLang="en-US" sz="2400" b="1" dirty="0" smtClean="0">
                <a:latin typeface="Times New Roman" pitchFamily="18" charset="0"/>
                <a:ea typeface="宋体" pitchFamily="2" charset="-122"/>
              </a:rPr>
              <a:t>）</a:t>
            </a:r>
            <a:r>
              <a:rPr lang="zh-CN" altLang="en-US" sz="2400" dirty="0" smtClean="0">
                <a:latin typeface="Times New Roman" pitchFamily="18" charset="0"/>
                <a:ea typeface="宋体" pitchFamily="2" charset="-122"/>
              </a:rPr>
              <a:t>定义了链路上交换的数据格式以及链路上两个节点的行为。</a:t>
            </a:r>
            <a:endParaRPr lang="en-US" altLang="en-US" sz="2400" dirty="0" smtClean="0">
              <a:solidFill>
                <a:srgbClr val="000000"/>
              </a:solidFill>
              <a:latin typeface="Times New Roman" pitchFamily="18" charset="0"/>
            </a:endParaRPr>
          </a:p>
          <a:p>
            <a:pPr marL="455613" indent="-455613" algn="l">
              <a:spcBef>
                <a:spcPct val="20000"/>
              </a:spcBef>
              <a:buClr>
                <a:schemeClr val="accent2"/>
              </a:buClr>
              <a:buFontTx/>
              <a:buAutoNum type="alphaLcParenR"/>
            </a:pPr>
            <a:r>
              <a:rPr lang="zh-CN" altLang="en-US" sz="2400" b="1" dirty="0" smtClean="0">
                <a:solidFill>
                  <a:srgbClr val="000000"/>
                </a:solidFill>
                <a:latin typeface="Times New Roman" pitchFamily="18" charset="0"/>
              </a:rPr>
              <a:t>数据链路层</a:t>
            </a:r>
            <a:r>
              <a:rPr lang="zh-CN" altLang="en-US" sz="2400" dirty="0" smtClean="0">
                <a:solidFill>
                  <a:srgbClr val="000000"/>
                </a:solidFill>
                <a:latin typeface="Times New Roman" pitchFamily="18" charset="0"/>
              </a:rPr>
              <a:t>处理差错通知，网络拓扑以及流量控制。</a:t>
            </a:r>
            <a:endParaRPr lang="en-US" altLang="en-US" sz="2400" dirty="0">
              <a:solidFill>
                <a:srgbClr val="000000"/>
              </a:solidFill>
              <a:latin typeface="Times New Roman" pitchFamily="18" charset="0"/>
            </a:endParaRPr>
          </a:p>
        </p:txBody>
      </p:sp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7" dur="500"/>
                                        <p:tgtEl>
                                          <p:spTgt spid="60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12" dur="500"/>
                                        <p:tgtEl>
                                          <p:spTgt spid="604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15" dur="500"/>
                                        <p:tgtEl>
                                          <p:spTgt spid="60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20" dur="500"/>
                                        <p:tgtEl>
                                          <p:spTgt spid="60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25" dur="500"/>
                                        <p:tgtEl>
                                          <p:spTgt spid="60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30" dur="500"/>
                                        <p:tgtEl>
                                          <p:spTgt spid="60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35" dur="500"/>
                                        <p:tgtEl>
                                          <p:spTgt spid="60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5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40" dur="500"/>
                                        <p:tgtEl>
                                          <p:spTgt spid="604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418" grpId="0" autoUpdateAnimBg="0"/>
      <p:bldP spid="60419" grpId="0" build="p" autoUpdateAnimBg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ea typeface="宋体" pitchFamily="2" charset="-122"/>
              </a:rPr>
              <a:t>差错检测：差错编码</a:t>
            </a:r>
            <a:endParaRPr lang="en-US" altLang="zh-CN" dirty="0">
              <a:ea typeface="宋体" pitchFamily="2" charset="-122"/>
            </a:endParaRPr>
          </a:p>
        </p:txBody>
      </p:sp>
      <p:sp>
        <p:nvSpPr>
          <p:cNvPr id="686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2588" y="993775"/>
            <a:ext cx="8434387" cy="2487613"/>
          </a:xfrm>
        </p:spPr>
        <p:txBody>
          <a:bodyPr/>
          <a:lstStyle/>
          <a:p>
            <a:r>
              <a:rPr lang="en-US" altLang="zh-CN" dirty="0" smtClean="0">
                <a:ea typeface="宋体" pitchFamily="2" charset="-122"/>
              </a:rPr>
              <a:t>EDC</a:t>
            </a:r>
            <a:r>
              <a:rPr lang="zh-CN" altLang="en-US" dirty="0" smtClean="0">
                <a:ea typeface="宋体" pitchFamily="2" charset="-122"/>
              </a:rPr>
              <a:t>：差错检测与纠错比特（</a:t>
            </a:r>
            <a:r>
              <a:rPr lang="en-US" altLang="zh-CN" dirty="0" smtClean="0">
                <a:ea typeface="宋体" pitchFamily="2" charset="-122"/>
              </a:rPr>
              <a:t> </a:t>
            </a:r>
            <a:r>
              <a:rPr lang="en-US" altLang="zh-CN" dirty="0">
                <a:ea typeface="宋体" pitchFamily="2" charset="-122"/>
              </a:rPr>
              <a:t>Error Detection and Correction </a:t>
            </a:r>
            <a:r>
              <a:rPr lang="en-US" altLang="zh-CN" dirty="0" smtClean="0">
                <a:ea typeface="宋体" pitchFamily="2" charset="-122"/>
              </a:rPr>
              <a:t>bits</a:t>
            </a:r>
            <a:r>
              <a:rPr lang="zh-CN" altLang="en-US" dirty="0" smtClean="0">
                <a:ea typeface="宋体" pitchFamily="2" charset="-122"/>
              </a:rPr>
              <a:t>）</a:t>
            </a:r>
            <a:r>
              <a:rPr lang="en-US" altLang="zh-CN" dirty="0" smtClean="0">
                <a:ea typeface="宋体" pitchFamily="2" charset="-122"/>
              </a:rPr>
              <a:t> (</a:t>
            </a:r>
            <a:r>
              <a:rPr lang="zh-CN" altLang="en-US" dirty="0">
                <a:ea typeface="宋体" pitchFamily="2" charset="-122"/>
              </a:rPr>
              <a:t>冗余</a:t>
            </a:r>
            <a:r>
              <a:rPr lang="zh-CN" altLang="en-US" dirty="0" smtClean="0">
                <a:ea typeface="宋体" pitchFamily="2" charset="-122"/>
              </a:rPr>
              <a:t>比特</a:t>
            </a:r>
            <a:r>
              <a:rPr lang="en-US" altLang="zh-CN" dirty="0" smtClean="0">
                <a:ea typeface="宋体" pitchFamily="2" charset="-122"/>
              </a:rPr>
              <a:t>)</a:t>
            </a:r>
            <a:endParaRPr lang="en-US" altLang="zh-CN" dirty="0">
              <a:ea typeface="宋体" pitchFamily="2" charset="-122"/>
            </a:endParaRPr>
          </a:p>
          <a:p>
            <a:r>
              <a:rPr lang="en-US" altLang="zh-CN" dirty="0" smtClean="0">
                <a:ea typeface="宋体" pitchFamily="2" charset="-122"/>
              </a:rPr>
              <a:t>D</a:t>
            </a:r>
            <a:r>
              <a:rPr lang="zh-CN" altLang="en-US" dirty="0" smtClean="0">
                <a:ea typeface="宋体" pitchFamily="2" charset="-122"/>
              </a:rPr>
              <a:t>：</a:t>
            </a:r>
            <a:r>
              <a:rPr lang="zh-CN" altLang="en-US" dirty="0" smtClean="0"/>
              <a:t>由差错检测保护</a:t>
            </a:r>
            <a:r>
              <a:rPr lang="zh-CN" altLang="en-US" dirty="0"/>
              <a:t>的数据，可能</a:t>
            </a:r>
            <a:r>
              <a:rPr lang="zh-CN" altLang="en-US" dirty="0" smtClean="0"/>
              <a:t>包括</a:t>
            </a:r>
            <a:r>
              <a:rPr lang="zh-CN" altLang="en-US" dirty="0"/>
              <a:t>头部</a:t>
            </a:r>
            <a:r>
              <a:rPr lang="zh-CN" altLang="en-US" dirty="0" smtClean="0"/>
              <a:t>字段</a:t>
            </a:r>
            <a:endParaRPr lang="en-US" altLang="zh-CN" dirty="0">
              <a:ea typeface="宋体" pitchFamily="2" charset="-122"/>
            </a:endParaRPr>
          </a:p>
          <a:p>
            <a:r>
              <a:rPr lang="zh-CN" altLang="en-US" dirty="0" smtClean="0">
                <a:ea typeface="宋体" pitchFamily="2" charset="-122"/>
              </a:rPr>
              <a:t>差错检测不能保证</a:t>
            </a:r>
            <a:r>
              <a:rPr lang="en-US" altLang="zh-CN" dirty="0" smtClean="0">
                <a:ea typeface="宋体" pitchFamily="2" charset="-122"/>
              </a:rPr>
              <a:t>100%</a:t>
            </a:r>
            <a:r>
              <a:rPr lang="zh-CN" altLang="en-US" dirty="0" smtClean="0">
                <a:ea typeface="宋体" pitchFamily="2" charset="-122"/>
              </a:rPr>
              <a:t>可靠！</a:t>
            </a:r>
            <a:endParaRPr lang="en-US" altLang="zh-CN" dirty="0">
              <a:ea typeface="宋体" pitchFamily="2" charset="-122"/>
            </a:endParaRPr>
          </a:p>
          <a:p>
            <a:pPr lvl="1"/>
            <a:r>
              <a:rPr lang="en-US" altLang="zh-CN" dirty="0">
                <a:ea typeface="宋体" pitchFamily="2" charset="-122"/>
              </a:rPr>
              <a:t> </a:t>
            </a:r>
            <a:r>
              <a:rPr lang="zh-CN" altLang="en-US" dirty="0" smtClean="0">
                <a:ea typeface="宋体" pitchFamily="2" charset="-122"/>
              </a:rPr>
              <a:t>协议可能会遗漏一些差错，但是很少</a:t>
            </a:r>
            <a:endParaRPr lang="en-US" altLang="zh-CN" dirty="0" smtClean="0">
              <a:ea typeface="宋体" pitchFamily="2" charset="-122"/>
            </a:endParaRPr>
          </a:p>
          <a:p>
            <a:pPr lvl="1"/>
            <a:r>
              <a:rPr lang="en-US" altLang="zh-CN" dirty="0" smtClean="0">
                <a:ea typeface="宋体" pitchFamily="2" charset="-122"/>
              </a:rPr>
              <a:t> EDC</a:t>
            </a:r>
            <a:r>
              <a:rPr lang="zh-CN" altLang="en-US" dirty="0" smtClean="0">
                <a:ea typeface="宋体" pitchFamily="2" charset="-122"/>
              </a:rPr>
              <a:t>域越大，检错和纠错的效果越好</a:t>
            </a:r>
            <a:endParaRPr lang="zh-CN" altLang="en-US" dirty="0">
              <a:ea typeface="宋体" pitchFamily="2" charset="-122"/>
            </a:endParaRPr>
          </a:p>
        </p:txBody>
      </p:sp>
      <p:pic>
        <p:nvPicPr>
          <p:cNvPr id="68612" name="Picture 4" descr="521 Error Detection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85900" y="3797543"/>
            <a:ext cx="5670550" cy="28225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差错编码的检错能力</a:t>
            </a:r>
            <a:endParaRPr lang="zh-CN" altLang="en-US" dirty="0"/>
          </a:p>
        </p:txBody>
      </p:sp>
      <p:sp>
        <p:nvSpPr>
          <p:cNvPr id="5" name="TextBox 1"/>
          <p:cNvSpPr txBox="1"/>
          <p:nvPr/>
        </p:nvSpPr>
        <p:spPr>
          <a:xfrm>
            <a:off x="526506" y="436698"/>
            <a:ext cx="8590493" cy="611193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1000"/>
              </a:lnSpc>
            </a:pPr>
            <a:endParaRPr lang="en-US" altLang="zh-CN" dirty="0" smtClean="0"/>
          </a:p>
          <a:p>
            <a:pPr algn="l">
              <a:lnSpc>
                <a:spcPts val="1000"/>
              </a:lnSpc>
            </a:pPr>
            <a:endParaRPr lang="en-US" altLang="zh-CN" dirty="0" smtClean="0"/>
          </a:p>
          <a:p>
            <a:pPr algn="l">
              <a:lnSpc>
                <a:spcPts val="1000"/>
              </a:lnSpc>
            </a:pPr>
            <a:endParaRPr lang="en-US" altLang="zh-CN" dirty="0" smtClean="0"/>
          </a:p>
          <a:p>
            <a:pPr algn="l">
              <a:lnSpc>
                <a:spcPts val="1000"/>
              </a:lnSpc>
            </a:pPr>
            <a:endParaRPr lang="en-US" altLang="zh-CN" dirty="0" smtClean="0"/>
          </a:p>
          <a:p>
            <a:pPr algn="l">
              <a:lnSpc>
                <a:spcPts val="2700"/>
              </a:lnSpc>
              <a:tabLst>
                <a:tab pos="342900" algn="l"/>
                <a:tab pos="457200" algn="l"/>
                <a:tab pos="736600" algn="l"/>
                <a:tab pos="1689100" algn="l"/>
              </a:tabLst>
            </a:pPr>
            <a:r>
              <a:rPr lang="en-US" altLang="zh-CN" sz="2400" dirty="0" smtClean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差错编码可分为</a:t>
            </a:r>
            <a:r>
              <a:rPr lang="en-US" altLang="zh-CN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检错码</a:t>
            </a:r>
            <a:r>
              <a:rPr lang="en-US" altLang="zh-CN" sz="240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与</a:t>
            </a:r>
            <a:r>
              <a:rPr lang="en-US" altLang="zh-CN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纠错码</a:t>
            </a:r>
          </a:p>
          <a:p>
            <a:pPr algn="l">
              <a:lnSpc>
                <a:spcPts val="3800"/>
              </a:lnSpc>
              <a:tabLst>
                <a:tab pos="342900" algn="l"/>
                <a:tab pos="457200" algn="l"/>
                <a:tab pos="736600" algn="l"/>
                <a:tab pos="1689100" algn="l"/>
              </a:tabLst>
            </a:pPr>
            <a:r>
              <a:rPr lang="en-US" altLang="zh-CN" sz="2402" dirty="0" smtClean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dirty="0" err="1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对于检错码，如果编码集的Hamming距离</a:t>
            </a:r>
            <a:r>
              <a:rPr lang="en-US" altLang="zh-CN" sz="2402" i="1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altLang="zh-CN" sz="1596" i="1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altLang="zh-CN" sz="2402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sz="2402" i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altLang="zh-CN" sz="2402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+1</a:t>
            </a:r>
            <a:r>
              <a:rPr lang="en-US" altLang="zh-CN" sz="2402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，则该差错编</a:t>
            </a:r>
          </a:p>
          <a:p>
            <a:pPr algn="l">
              <a:lnSpc>
                <a:spcPts val="2400"/>
              </a:lnSpc>
              <a:tabLst>
                <a:tab pos="342900" algn="l"/>
                <a:tab pos="457200" algn="l"/>
                <a:tab pos="736600" algn="l"/>
                <a:tab pos="1689100" algn="l"/>
              </a:tabLst>
            </a:pPr>
            <a:r>
              <a:rPr lang="en-US" altLang="zh-CN" dirty="0" smtClean="0"/>
              <a:t>	</a:t>
            </a:r>
            <a:r>
              <a:rPr lang="en-US" altLang="zh-CN" sz="240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码可以检测</a:t>
            </a:r>
            <a:r>
              <a:rPr lang="en-US" altLang="zh-CN" sz="2400" i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altLang="zh-CN" sz="240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位的差错</a:t>
            </a:r>
          </a:p>
          <a:p>
            <a:pPr algn="l">
              <a:lnSpc>
                <a:spcPts val="1000"/>
              </a:lnSpc>
            </a:pPr>
            <a:endParaRPr lang="en-US" altLang="zh-CN" dirty="0" smtClean="0"/>
          </a:p>
          <a:p>
            <a:pPr algn="l">
              <a:lnSpc>
                <a:spcPts val="1000"/>
              </a:lnSpc>
            </a:pPr>
            <a:endParaRPr lang="en-US" altLang="zh-CN" dirty="0" smtClean="0"/>
          </a:p>
          <a:p>
            <a:pPr algn="l">
              <a:lnSpc>
                <a:spcPts val="1000"/>
              </a:lnSpc>
            </a:pPr>
            <a:endParaRPr lang="en-US" altLang="zh-CN" dirty="0" smtClean="0"/>
          </a:p>
          <a:p>
            <a:pPr algn="l">
              <a:lnSpc>
                <a:spcPts val="1000"/>
              </a:lnSpc>
            </a:pPr>
            <a:endParaRPr lang="en-US" altLang="zh-CN" dirty="0" smtClean="0"/>
          </a:p>
          <a:p>
            <a:pPr algn="l">
              <a:lnSpc>
                <a:spcPts val="1000"/>
              </a:lnSpc>
            </a:pPr>
            <a:endParaRPr lang="en-US" altLang="zh-CN" dirty="0" smtClean="0"/>
          </a:p>
          <a:p>
            <a:pPr algn="l">
              <a:lnSpc>
                <a:spcPts val="1000"/>
              </a:lnSpc>
            </a:pPr>
            <a:endParaRPr lang="en-US" altLang="zh-CN" dirty="0" smtClean="0"/>
          </a:p>
          <a:p>
            <a:pPr algn="l">
              <a:lnSpc>
                <a:spcPts val="1000"/>
              </a:lnSpc>
            </a:pPr>
            <a:endParaRPr lang="en-US" altLang="zh-CN" dirty="0" smtClean="0"/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1000"/>
              </a:lnSpc>
            </a:pPr>
            <a:endParaRPr lang="en-US" altLang="zh-CN" dirty="0" smtClean="0"/>
          </a:p>
          <a:p>
            <a:pPr algn="l">
              <a:lnSpc>
                <a:spcPts val="3100"/>
              </a:lnSpc>
              <a:tabLst>
                <a:tab pos="342900" algn="l"/>
                <a:tab pos="457200" algn="l"/>
                <a:tab pos="736600" algn="l"/>
                <a:tab pos="1689100" algn="l"/>
              </a:tabLst>
            </a:pPr>
            <a:r>
              <a:rPr lang="en-US" altLang="zh-CN" dirty="0" smtClean="0"/>
              <a:t>		</a:t>
            </a:r>
            <a:r>
              <a:rPr lang="en-US" altLang="zh-CN" sz="2006" dirty="0" smtClean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006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6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例如，编码集</a:t>
            </a:r>
            <a:r>
              <a:rPr lang="en-US" altLang="zh-CN" sz="20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{00</a:t>
            </a:r>
            <a:r>
              <a:rPr lang="en-US" altLang="zh-CN" sz="2006" u="sng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00</a:t>
            </a:r>
            <a:r>
              <a:rPr lang="en-US" altLang="zh-CN" sz="2006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,01</a:t>
            </a:r>
            <a:r>
              <a:rPr lang="en-US" altLang="zh-CN" sz="2006" u="sng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01</a:t>
            </a:r>
            <a:r>
              <a:rPr lang="en-US" altLang="zh-CN" sz="2006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,10</a:t>
            </a:r>
            <a:r>
              <a:rPr lang="en-US" altLang="zh-CN" sz="2006" u="sng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10</a:t>
            </a:r>
            <a:r>
              <a:rPr lang="en-US" altLang="zh-CN" sz="2006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,11</a:t>
            </a:r>
            <a:r>
              <a:rPr lang="en-US" altLang="zh-CN" sz="2006" u="sng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11</a:t>
            </a:r>
            <a:r>
              <a:rPr lang="en-US" altLang="zh-CN" sz="2006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}</a:t>
            </a:r>
            <a:r>
              <a:rPr lang="en-US" altLang="zh-CN" sz="20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的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 Hamming </a:t>
            </a:r>
            <a:r>
              <a:rPr lang="en-US" altLang="zh-CN" sz="2006" dirty="0" err="1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距离</a:t>
            </a:r>
            <a:r>
              <a:rPr lang="en-US" altLang="zh-CN" sz="2006" i="1" dirty="0" err="1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altLang="zh-CN" sz="1334" i="1" dirty="0" err="1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altLang="zh-CN" sz="2006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=2，可以</a:t>
            </a:r>
          </a:p>
          <a:p>
            <a:pPr algn="l">
              <a:lnSpc>
                <a:spcPts val="2000"/>
              </a:lnSpc>
              <a:tabLst>
                <a:tab pos="342900" algn="l"/>
                <a:tab pos="457200" algn="l"/>
                <a:tab pos="736600" algn="l"/>
                <a:tab pos="1689100" algn="l"/>
              </a:tabLst>
            </a:pPr>
            <a:r>
              <a:rPr lang="en-US" altLang="zh-CN" dirty="0" smtClean="0"/>
              <a:t>			</a:t>
            </a:r>
            <a:r>
              <a:rPr lang="en-US" altLang="zh-CN" sz="2004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100%检测1比特差错</a:t>
            </a:r>
          </a:p>
          <a:p>
            <a:pPr algn="l">
              <a:lnSpc>
                <a:spcPts val="3800"/>
              </a:lnSpc>
              <a:tabLst>
                <a:tab pos="342900" algn="l"/>
                <a:tab pos="457200" algn="l"/>
                <a:tab pos="736600" algn="l"/>
                <a:tab pos="1689100" algn="l"/>
              </a:tabLst>
            </a:pPr>
            <a:r>
              <a:rPr lang="en-US" altLang="zh-CN" sz="2400" dirty="0" smtClean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err="1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对于纠错码，如果编码集的</a:t>
            </a:r>
            <a:r>
              <a:rPr lang="en-US" altLang="zh-CN" sz="2402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 Hamming </a:t>
            </a:r>
            <a:r>
              <a:rPr lang="en-US" altLang="zh-CN" sz="2400" dirty="0" err="1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距离</a:t>
            </a:r>
            <a:r>
              <a:rPr lang="en-US" altLang="zh-CN" sz="2400" i="1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altLang="zh-CN" sz="1596" i="1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altLang="zh-CN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=2</a:t>
            </a:r>
            <a:r>
              <a:rPr lang="en-US" altLang="zh-CN" sz="2400" i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altLang="zh-CN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+1</a:t>
            </a:r>
            <a:r>
              <a:rPr lang="en-US" altLang="zh-CN" sz="240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，则该差错</a:t>
            </a:r>
          </a:p>
          <a:p>
            <a:pPr algn="l">
              <a:lnSpc>
                <a:spcPts val="2400"/>
              </a:lnSpc>
              <a:tabLst>
                <a:tab pos="342900" algn="l"/>
                <a:tab pos="457200" algn="l"/>
                <a:tab pos="736600" algn="l"/>
                <a:tab pos="1689100" algn="l"/>
              </a:tabLst>
            </a:pPr>
            <a:r>
              <a:rPr lang="en-US" altLang="zh-CN" dirty="0" smtClean="0"/>
              <a:t>	</a:t>
            </a:r>
            <a:r>
              <a:rPr lang="en-US" altLang="zh-CN" sz="240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编码可以纠正</a:t>
            </a:r>
            <a:r>
              <a:rPr lang="en-US" altLang="zh-CN" sz="2400" i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altLang="zh-CN" sz="240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位的差错</a:t>
            </a:r>
          </a:p>
          <a:p>
            <a:pPr algn="l">
              <a:lnSpc>
                <a:spcPts val="1000"/>
              </a:lnSpc>
            </a:pPr>
            <a:endParaRPr lang="en-US" altLang="zh-CN" dirty="0" smtClean="0"/>
          </a:p>
          <a:p>
            <a:pPr algn="l">
              <a:lnSpc>
                <a:spcPts val="1000"/>
              </a:lnSpc>
            </a:pPr>
            <a:endParaRPr lang="en-US" altLang="zh-CN" dirty="0" smtClean="0"/>
          </a:p>
          <a:p>
            <a:pPr algn="l">
              <a:lnSpc>
                <a:spcPts val="1000"/>
              </a:lnSpc>
            </a:pPr>
            <a:endParaRPr lang="en-US" altLang="zh-CN" dirty="0" smtClean="0"/>
          </a:p>
          <a:p>
            <a:pPr algn="l">
              <a:lnSpc>
                <a:spcPts val="1000"/>
              </a:lnSpc>
            </a:pPr>
            <a:endParaRPr lang="en-US" altLang="zh-CN" dirty="0" smtClean="0"/>
          </a:p>
          <a:p>
            <a:pPr algn="l">
              <a:lnSpc>
                <a:spcPts val="1000"/>
              </a:lnSpc>
            </a:pPr>
            <a:endParaRPr lang="en-US" altLang="zh-CN" dirty="0" smtClean="0"/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1000"/>
              </a:lnSpc>
            </a:pPr>
            <a:endParaRPr lang="en-US" altLang="zh-CN" dirty="0" smtClean="0"/>
          </a:p>
          <a:p>
            <a:pPr algn="l">
              <a:lnSpc>
                <a:spcPts val="1000"/>
              </a:lnSpc>
            </a:pPr>
            <a:endParaRPr lang="en-US" altLang="zh-CN" dirty="0" smtClean="0"/>
          </a:p>
          <a:p>
            <a:pPr algn="l">
              <a:lnSpc>
                <a:spcPts val="1000"/>
              </a:lnSpc>
            </a:pPr>
            <a:endParaRPr lang="en-US" altLang="zh-CN" dirty="0" smtClean="0"/>
          </a:p>
          <a:p>
            <a:pPr algn="l">
              <a:lnSpc>
                <a:spcPts val="3100"/>
              </a:lnSpc>
              <a:tabLst>
                <a:tab pos="342900" algn="l"/>
                <a:tab pos="457200" algn="l"/>
                <a:tab pos="736600" algn="l"/>
                <a:tab pos="1689100" algn="l"/>
              </a:tabLst>
            </a:pPr>
            <a:r>
              <a:rPr lang="en-US" altLang="zh-CN" dirty="0" smtClean="0"/>
              <a:t>		</a:t>
            </a:r>
            <a:r>
              <a:rPr lang="en-US" altLang="zh-CN" sz="2004" dirty="0" smtClean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4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例如，编码集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{00</a:t>
            </a:r>
            <a:r>
              <a:rPr lang="en-US" altLang="zh-CN" sz="2004" u="sng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0000</a:t>
            </a:r>
            <a:r>
              <a:rPr lang="en-US" altLang="zh-CN" sz="2004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,01</a:t>
            </a:r>
            <a:r>
              <a:rPr lang="en-US" altLang="zh-CN" sz="2004" u="sng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0101</a:t>
            </a:r>
            <a:r>
              <a:rPr lang="en-US" altLang="zh-CN" sz="2004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,10</a:t>
            </a:r>
            <a:r>
              <a:rPr lang="en-US" altLang="zh-CN" sz="2004" u="sng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1010</a:t>
            </a:r>
            <a:r>
              <a:rPr lang="en-US" altLang="zh-CN" sz="2004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,11</a:t>
            </a:r>
            <a:r>
              <a:rPr lang="en-US" altLang="zh-CN" sz="2004" u="sng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1111</a:t>
            </a:r>
            <a:r>
              <a:rPr lang="en-US" altLang="zh-CN" sz="2004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}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的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 Hamming </a:t>
            </a:r>
            <a:r>
              <a:rPr lang="en-US" altLang="zh-CN" sz="2004" dirty="0" err="1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距离</a:t>
            </a:r>
            <a:r>
              <a:rPr lang="en-US" altLang="zh-CN" sz="2004" i="1" dirty="0" err="1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altLang="zh-CN" sz="1331" i="1" dirty="0" err="1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altLang="zh-CN" sz="2004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=3</a:t>
            </a:r>
          </a:p>
          <a:p>
            <a:pPr algn="l">
              <a:lnSpc>
                <a:spcPts val="2000"/>
              </a:lnSpc>
              <a:tabLst>
                <a:tab pos="342900" algn="l"/>
                <a:tab pos="457200" algn="l"/>
                <a:tab pos="736600" algn="l"/>
                <a:tab pos="1689100" algn="l"/>
              </a:tabLst>
            </a:pPr>
            <a:r>
              <a:rPr lang="en-US" altLang="zh-CN" dirty="0" smtClean="0"/>
              <a:t>			</a:t>
            </a:r>
            <a:r>
              <a:rPr lang="en-US" altLang="zh-CN" sz="2004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，可以纠正1比特差错，如100010纠正为10</a:t>
            </a:r>
            <a:r>
              <a:rPr lang="en-US" altLang="zh-CN" sz="2004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sz="2004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010。</a:t>
            </a:r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98593" y="1990165"/>
            <a:ext cx="2102207" cy="1233295"/>
          </a:xfrm>
          <a:prstGeom prst="rect">
            <a:avLst/>
          </a:prstGeom>
          <a:noFill/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22514" y="4477730"/>
            <a:ext cx="2178286" cy="127792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989450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6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a typeface="宋体" pitchFamily="2" charset="-122"/>
              </a:rPr>
              <a:t>奇偶校验</a:t>
            </a:r>
          </a:p>
        </p:txBody>
      </p:sp>
      <p:sp>
        <p:nvSpPr>
          <p:cNvPr id="69637" name="Rectangle 5"/>
          <p:cNvSpPr>
            <a:spLocks noGrp="1" noChangeArrowheads="1"/>
          </p:cNvSpPr>
          <p:nvPr>
            <p:ph type="body" sz="half" idx="1"/>
          </p:nvPr>
        </p:nvSpPr>
        <p:spPr>
          <a:xfrm>
            <a:off x="0" y="1389063"/>
            <a:ext cx="4495800" cy="838200"/>
          </a:xfrm>
        </p:spPr>
        <p:txBody>
          <a:bodyPr/>
          <a:lstStyle/>
          <a:p>
            <a:pPr marL="0" indent="0"/>
            <a:r>
              <a:rPr lang="en-US" altLang="zh-CN" sz="2000" dirty="0" smtClean="0">
                <a:ea typeface="宋体" pitchFamily="2" charset="-122"/>
              </a:rPr>
              <a:t>1</a:t>
            </a:r>
            <a:r>
              <a:rPr lang="zh-CN" altLang="en-US" sz="2000" dirty="0" smtClean="0">
                <a:ea typeface="宋体" pitchFamily="2" charset="-122"/>
              </a:rPr>
              <a:t>比特校验位：检测奇数位差错</a:t>
            </a:r>
            <a:endParaRPr lang="en-US" altLang="zh-CN" sz="2000" dirty="0">
              <a:ea typeface="宋体" pitchFamily="2" charset="-122"/>
            </a:endParaRPr>
          </a:p>
        </p:txBody>
      </p:sp>
      <p:sp>
        <p:nvSpPr>
          <p:cNvPr id="69638" name="Rectangle 6"/>
          <p:cNvSpPr>
            <a:spLocks noGrp="1" noChangeArrowheads="1"/>
          </p:cNvSpPr>
          <p:nvPr>
            <p:ph type="body" sz="half" idx="2"/>
          </p:nvPr>
        </p:nvSpPr>
        <p:spPr>
          <a:xfrm>
            <a:off x="4211638" y="1362075"/>
            <a:ext cx="4495800" cy="838200"/>
          </a:xfrm>
        </p:spPr>
        <p:txBody>
          <a:bodyPr/>
          <a:lstStyle/>
          <a:p>
            <a:pPr marL="0" indent="0"/>
            <a:r>
              <a:rPr lang="zh-CN" altLang="en-US" sz="2000" u="sng" dirty="0">
                <a:solidFill>
                  <a:srgbClr val="FF0000"/>
                </a:solidFill>
                <a:ea typeface="宋体" pitchFamily="2" charset="-122"/>
              </a:rPr>
              <a:t>二</a:t>
            </a:r>
            <a:r>
              <a:rPr lang="zh-CN" altLang="en-US" sz="2000" u="sng" dirty="0" smtClean="0">
                <a:solidFill>
                  <a:srgbClr val="FF0000"/>
                </a:solidFill>
                <a:ea typeface="宋体" pitchFamily="2" charset="-122"/>
              </a:rPr>
              <a:t>维奇偶校验</a:t>
            </a:r>
            <a:r>
              <a:rPr lang="en-US" altLang="zh-CN" sz="2000" b="1" u="sng" dirty="0" smtClean="0">
                <a:solidFill>
                  <a:srgbClr val="FF0000"/>
                </a:solidFill>
                <a:ea typeface="宋体" pitchFamily="2" charset="-122"/>
              </a:rPr>
              <a:t>:</a:t>
            </a:r>
          </a:p>
          <a:p>
            <a:pPr marL="0" indent="0"/>
            <a:r>
              <a:rPr lang="zh-CN" altLang="en-US" sz="2000" b="1" dirty="0" smtClean="0">
                <a:ea typeface="宋体" pitchFamily="2" charset="-122"/>
              </a:rPr>
              <a:t>检测并纠正单一比特错误</a:t>
            </a:r>
            <a:endParaRPr lang="zh-CN" altLang="en-US" sz="2000" dirty="0">
              <a:ea typeface="宋体" pitchFamily="2" charset="-122"/>
            </a:endParaRPr>
          </a:p>
        </p:txBody>
      </p:sp>
      <p:pic>
        <p:nvPicPr>
          <p:cNvPr id="69640" name="Picture 8" descr="522 Single Bit Parity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0663" y="2292350"/>
            <a:ext cx="3524250" cy="1317625"/>
          </a:xfrm>
          <a:prstGeom prst="rect">
            <a:avLst/>
          </a:prstGeom>
          <a:noFill/>
        </p:spPr>
      </p:pic>
      <p:pic>
        <p:nvPicPr>
          <p:cNvPr id="69641" name="Picture 9" descr="523 Double Bit Parity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030663" y="2220913"/>
            <a:ext cx="4365625" cy="442753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Internet</a:t>
            </a:r>
            <a:r>
              <a:rPr lang="zh-CN" altLang="en-US" dirty="0" smtClean="0"/>
              <a:t>校验和（</a:t>
            </a:r>
            <a:r>
              <a:rPr lang="en-US" altLang="zh-CN" dirty="0" smtClean="0"/>
              <a:t>Checksum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5" name="TextBox 1"/>
          <p:cNvSpPr txBox="1"/>
          <p:nvPr/>
        </p:nvSpPr>
        <p:spPr>
          <a:xfrm>
            <a:off x="774700" y="1574800"/>
            <a:ext cx="3223639" cy="434221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2900"/>
              </a:lnSpc>
              <a:tabLst>
                <a:tab pos="342900" algn="l"/>
              </a:tabLst>
            </a:pPr>
            <a:r>
              <a:rPr lang="en-US" altLang="zh-CN" sz="2795" dirty="0" smtClean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发送端:</a:t>
            </a:r>
          </a:p>
          <a:p>
            <a:pPr algn="l">
              <a:lnSpc>
                <a:spcPts val="3400"/>
              </a:lnSpc>
              <a:tabLst>
                <a:tab pos="342900" algn="l"/>
              </a:tabLst>
            </a:pPr>
            <a:r>
              <a:rPr lang="en-US" altLang="zh-CN" sz="2400" dirty="0" smtClean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将“数据”(校验内容)</a:t>
            </a:r>
          </a:p>
          <a:p>
            <a:pPr algn="l">
              <a:lnSpc>
                <a:spcPts val="2800"/>
              </a:lnSpc>
              <a:tabLst>
                <a:tab pos="342900" algn="l"/>
              </a:tabLst>
            </a:pPr>
            <a:r>
              <a:rPr lang="en-US" altLang="zh-CN" dirty="0" smtClean="0"/>
              <a:t>	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划分为16位的二进制</a:t>
            </a:r>
          </a:p>
          <a:p>
            <a:pPr algn="l">
              <a:lnSpc>
                <a:spcPts val="2700"/>
              </a:lnSpc>
              <a:tabLst>
                <a:tab pos="342900" algn="l"/>
              </a:tabLst>
            </a:pPr>
            <a:r>
              <a:rPr lang="en-US" altLang="zh-CN" dirty="0" smtClean="0"/>
              <a:t>	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“整数”序列</a:t>
            </a:r>
          </a:p>
          <a:p>
            <a:pPr algn="l">
              <a:lnSpc>
                <a:spcPts val="3600"/>
              </a:lnSpc>
              <a:tabLst>
                <a:tab pos="342900" algn="l"/>
              </a:tabLst>
            </a:pPr>
            <a:r>
              <a:rPr lang="en-US" altLang="zh-CN" sz="2400" dirty="0" smtClean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求和(sum)：补码求和</a:t>
            </a:r>
          </a:p>
          <a:p>
            <a:pPr algn="l">
              <a:lnSpc>
                <a:spcPts val="2800"/>
              </a:lnSpc>
              <a:tabLst>
                <a:tab pos="342900" algn="l"/>
              </a:tabLst>
            </a:pPr>
            <a:r>
              <a:rPr lang="en-US" altLang="zh-CN" dirty="0" smtClean="0"/>
              <a:t>	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(最高位进位的“1”，</a:t>
            </a:r>
          </a:p>
          <a:p>
            <a:pPr algn="l">
              <a:lnSpc>
                <a:spcPts val="2700"/>
              </a:lnSpc>
              <a:tabLst>
                <a:tab pos="342900" algn="l"/>
              </a:tabLst>
            </a:pPr>
            <a:r>
              <a:rPr lang="en-US" altLang="zh-CN" dirty="0" smtClean="0"/>
              <a:t>	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返回最低位继续加）</a:t>
            </a:r>
          </a:p>
          <a:p>
            <a:pPr algn="l">
              <a:lnSpc>
                <a:spcPts val="3600"/>
              </a:lnSpc>
              <a:tabLst>
                <a:tab pos="342900" algn="l"/>
              </a:tabLst>
            </a:pPr>
            <a:r>
              <a:rPr lang="en-US" altLang="zh-CN" sz="2400" dirty="0" smtClean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校验和(Checksum)：</a:t>
            </a:r>
          </a:p>
          <a:p>
            <a:pPr algn="l">
              <a:lnSpc>
                <a:spcPts val="2800"/>
              </a:lnSpc>
              <a:tabLst>
                <a:tab pos="342900" algn="l"/>
              </a:tabLst>
            </a:pPr>
            <a:r>
              <a:rPr lang="en-US" altLang="zh-CN" dirty="0" smtClean="0"/>
              <a:t>	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sum的反码</a:t>
            </a:r>
          </a:p>
          <a:p>
            <a:pPr algn="l">
              <a:lnSpc>
                <a:spcPts val="3400"/>
              </a:lnSpc>
              <a:tabLst>
                <a:tab pos="342900" algn="l"/>
              </a:tabLst>
            </a:pPr>
            <a:r>
              <a:rPr lang="en-US" altLang="zh-CN" sz="2400" dirty="0" smtClean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放入分组(UDP、TCP</a:t>
            </a:r>
          </a:p>
          <a:p>
            <a:pPr algn="l">
              <a:lnSpc>
                <a:spcPts val="2800"/>
              </a:lnSpc>
              <a:tabLst>
                <a:tab pos="342900" algn="l"/>
              </a:tabLst>
            </a:pPr>
            <a:r>
              <a:rPr lang="en-US" altLang="zh-CN" dirty="0" smtClean="0"/>
              <a:t>	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、IP)的校验和字段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4800600" y="1498600"/>
            <a:ext cx="3759200" cy="2286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2900"/>
              </a:lnSpc>
              <a:tabLst>
                <a:tab pos="457200" algn="l"/>
                <a:tab pos="749300" algn="l"/>
              </a:tabLst>
            </a:pPr>
            <a:r>
              <a:rPr lang="en-US" altLang="zh-CN" sz="2795" dirty="0" smtClean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接收端:</a:t>
            </a:r>
          </a:p>
          <a:p>
            <a:pPr algn="l">
              <a:lnSpc>
                <a:spcPts val="3400"/>
              </a:lnSpc>
              <a:tabLst>
                <a:tab pos="457200" algn="l"/>
                <a:tab pos="749300" algn="l"/>
              </a:tabLst>
            </a:pPr>
            <a:r>
              <a:rPr lang="en-US" altLang="zh-CN" sz="2400" dirty="0" smtClean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与发送端相同算法计算</a:t>
            </a:r>
          </a:p>
          <a:p>
            <a:pPr algn="l">
              <a:lnSpc>
                <a:spcPts val="3400"/>
              </a:lnSpc>
              <a:tabLst>
                <a:tab pos="457200" algn="l"/>
                <a:tab pos="749300" algn="l"/>
              </a:tabLst>
            </a:pPr>
            <a:r>
              <a:rPr lang="en-US" altLang="zh-CN" sz="2402" dirty="0" smtClean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计算得到的"checksum"：</a:t>
            </a:r>
          </a:p>
          <a:p>
            <a:pPr algn="l">
              <a:lnSpc>
                <a:spcPts val="2800"/>
              </a:lnSpc>
              <a:tabLst>
                <a:tab pos="457200" algn="l"/>
                <a:tab pos="749300" algn="l"/>
              </a:tabLst>
            </a:pPr>
            <a:r>
              <a:rPr lang="en-US" altLang="zh-CN" dirty="0" smtClean="0"/>
              <a:t>	</a:t>
            </a:r>
            <a:r>
              <a:rPr lang="en-US" altLang="zh-CN" sz="2004" dirty="0" smtClean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 为16位全0（或sum为16位</a:t>
            </a:r>
          </a:p>
          <a:p>
            <a:pPr algn="l">
              <a:lnSpc>
                <a:spcPts val="2300"/>
              </a:lnSpc>
              <a:tabLst>
                <a:tab pos="457200" algn="l"/>
                <a:tab pos="749300" algn="l"/>
              </a:tabLst>
            </a:pPr>
            <a:r>
              <a:rPr lang="en-US" altLang="zh-CN" dirty="0" smtClean="0"/>
              <a:t>		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全1）：无错</a:t>
            </a:r>
          </a:p>
          <a:p>
            <a:pPr algn="l">
              <a:lnSpc>
                <a:spcPts val="2800"/>
              </a:lnSpc>
              <a:tabLst>
                <a:tab pos="457200" algn="l"/>
                <a:tab pos="749300" algn="l"/>
              </a:tabLst>
            </a:pPr>
            <a:r>
              <a:rPr lang="en-US" altLang="zh-CN" dirty="0" smtClean="0"/>
              <a:t>	</a:t>
            </a:r>
            <a:r>
              <a:rPr lang="en-US" altLang="zh-CN" sz="2004" dirty="0" smtClean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 否则：有错</a:t>
            </a:r>
          </a:p>
        </p:txBody>
      </p:sp>
    </p:spTree>
    <p:extLst>
      <p:ext uri="{BB962C8B-B14F-4D97-AF65-F5344CB8AC3E}">
        <p14:creationId xmlns:p14="http://schemas.microsoft.com/office/powerpoint/2010/main" val="26601321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循环冗余校验码（</a:t>
            </a:r>
            <a:r>
              <a:rPr lang="en-US" altLang="zh-CN" dirty="0" smtClean="0"/>
              <a:t>CRC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5" name="TextBox 1"/>
          <p:cNvSpPr txBox="1"/>
          <p:nvPr/>
        </p:nvSpPr>
        <p:spPr>
          <a:xfrm>
            <a:off x="1005254" y="313592"/>
            <a:ext cx="7658100" cy="4254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4800"/>
              </a:lnSpc>
              <a:tabLst>
                <a:tab pos="457200" algn="l"/>
                <a:tab pos="1333500" algn="l"/>
              </a:tabLst>
            </a:pPr>
            <a:r>
              <a:rPr lang="en-US" altLang="zh-CN" dirty="0" smtClean="0"/>
              <a:t>		</a:t>
            </a:r>
          </a:p>
          <a:p>
            <a:pPr algn="l">
              <a:lnSpc>
                <a:spcPts val="1000"/>
              </a:lnSpc>
            </a:pPr>
            <a:endParaRPr lang="en-US" altLang="zh-CN" dirty="0" smtClean="0"/>
          </a:p>
          <a:p>
            <a:pPr algn="l">
              <a:lnSpc>
                <a:spcPts val="1000"/>
              </a:lnSpc>
            </a:pPr>
            <a:endParaRPr lang="en-US" altLang="zh-CN" dirty="0" smtClean="0"/>
          </a:p>
          <a:p>
            <a:pPr algn="l">
              <a:lnSpc>
                <a:spcPts val="3200"/>
              </a:lnSpc>
              <a:tabLst>
                <a:tab pos="457200" algn="l"/>
                <a:tab pos="1333500" algn="l"/>
              </a:tabLst>
            </a:pPr>
            <a:r>
              <a:rPr lang="en-US" altLang="zh-CN" sz="2400" dirty="0" smtClean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检错能力更强大的差错编码</a:t>
            </a:r>
          </a:p>
          <a:p>
            <a:pPr algn="l">
              <a:lnSpc>
                <a:spcPts val="3400"/>
              </a:lnSpc>
              <a:tabLst>
                <a:tab pos="457200" algn="l"/>
                <a:tab pos="1333500" algn="l"/>
              </a:tabLst>
            </a:pPr>
            <a:r>
              <a:rPr lang="en-US" altLang="zh-CN" sz="2400" dirty="0" smtClean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将数据比特，</a:t>
            </a:r>
            <a:r>
              <a:rPr lang="en-US" altLang="zh-CN" sz="2400" dirty="0" smtClean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，视为一个二进制数</a:t>
            </a:r>
          </a:p>
          <a:p>
            <a:pPr algn="l">
              <a:lnSpc>
                <a:spcPts val="3400"/>
              </a:lnSpc>
              <a:tabLst>
                <a:tab pos="457200" algn="l"/>
                <a:tab pos="1333500" algn="l"/>
              </a:tabLst>
            </a:pPr>
            <a:r>
              <a:rPr lang="en-US" altLang="zh-CN" sz="2402" dirty="0" smtClean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选择一个</a:t>
            </a:r>
            <a:r>
              <a:rPr lang="en-US" altLang="zh-CN" sz="2402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r+1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位的比特模式 (生成比特模式)，</a:t>
            </a:r>
            <a:r>
              <a:rPr lang="en-US" altLang="zh-CN" sz="2402" dirty="0" smtClean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G</a:t>
            </a:r>
          </a:p>
          <a:p>
            <a:pPr algn="l">
              <a:lnSpc>
                <a:spcPts val="3400"/>
              </a:lnSpc>
              <a:tabLst>
                <a:tab pos="457200" algn="l"/>
                <a:tab pos="1333500" algn="l"/>
              </a:tabLst>
            </a:pPr>
            <a:r>
              <a:rPr lang="en-US" altLang="zh-CN" sz="2400" dirty="0" smtClean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目标：选择</a:t>
            </a:r>
            <a:r>
              <a:rPr lang="en-US" altLang="zh-CN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位的CRC比特，</a:t>
            </a:r>
            <a:r>
              <a:rPr lang="en-US" altLang="zh-CN" sz="2400" dirty="0" smtClean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，满足</a:t>
            </a:r>
          </a:p>
          <a:p>
            <a:pPr algn="l">
              <a:lnSpc>
                <a:spcPts val="2800"/>
              </a:lnSpc>
              <a:tabLst>
                <a:tab pos="457200" algn="l"/>
                <a:tab pos="1333500" algn="l"/>
              </a:tabLst>
            </a:pPr>
            <a:r>
              <a:rPr lang="en-US" altLang="zh-CN" dirty="0" smtClean="0"/>
              <a:t>	</a:t>
            </a:r>
            <a:r>
              <a:rPr lang="en-US" altLang="zh-CN" sz="2004" dirty="0" smtClean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 &lt;D,R&gt;刚好可以被G整除(模2)</a:t>
            </a:r>
          </a:p>
          <a:p>
            <a:pPr algn="l">
              <a:lnSpc>
                <a:spcPts val="2800"/>
              </a:lnSpc>
              <a:tabLst>
                <a:tab pos="457200" algn="l"/>
                <a:tab pos="1333500" algn="l"/>
              </a:tabLst>
            </a:pPr>
            <a:r>
              <a:rPr lang="en-US" altLang="zh-CN" dirty="0" smtClean="0"/>
              <a:t>	</a:t>
            </a:r>
            <a:r>
              <a:rPr lang="en-US" altLang="zh-CN" sz="2004" dirty="0" smtClean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 接收端检错：利用G除&lt;D,R&gt;，余式全0，无错；否则，有错！</a:t>
            </a:r>
          </a:p>
          <a:p>
            <a:pPr algn="l">
              <a:lnSpc>
                <a:spcPts val="2800"/>
              </a:lnSpc>
              <a:tabLst>
                <a:tab pos="457200" algn="l"/>
                <a:tab pos="1333500" algn="l"/>
              </a:tabLst>
            </a:pPr>
            <a:r>
              <a:rPr lang="en-US" altLang="zh-CN" dirty="0" smtClean="0"/>
              <a:t>	</a:t>
            </a:r>
            <a:r>
              <a:rPr lang="en-US" altLang="zh-CN" sz="2004" dirty="0" smtClean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 可以检测所有突发长度小于r+1位差错。</a:t>
            </a:r>
          </a:p>
          <a:p>
            <a:pPr algn="l">
              <a:lnSpc>
                <a:spcPts val="3400"/>
              </a:lnSpc>
              <a:tabLst>
                <a:tab pos="457200" algn="l"/>
                <a:tab pos="1333500" algn="l"/>
              </a:tabLst>
            </a:pPr>
            <a:r>
              <a:rPr lang="en-US" altLang="zh-CN" sz="2400" dirty="0" smtClean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广泛应用于实际网络 (以太网，802.11 WiFi，ATM)</a:t>
            </a:r>
          </a:p>
        </p:txBody>
      </p:sp>
      <p:pic>
        <p:nvPicPr>
          <p:cNvPr id="6" name="Picture 4" descr="524 CRC code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35404" y="4535487"/>
            <a:ext cx="7607300" cy="190023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0287831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a typeface="宋体" pitchFamily="2" charset="-122"/>
              </a:rPr>
              <a:t>CRC </a:t>
            </a:r>
            <a:r>
              <a:rPr lang="zh-CN" altLang="en-US" dirty="0">
                <a:ea typeface="宋体" pitchFamily="2" charset="-122"/>
              </a:rPr>
              <a:t>举例</a:t>
            </a:r>
          </a:p>
        </p:txBody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33754" y="1148862"/>
            <a:ext cx="5008440" cy="4538662"/>
          </a:xfrm>
        </p:spPr>
        <p:txBody>
          <a:bodyPr/>
          <a:lstStyle/>
          <a:p>
            <a:pPr>
              <a:buFontTx/>
              <a:buNone/>
            </a:pPr>
            <a:r>
              <a:rPr lang="zh-CN" altLang="en-US" dirty="0">
                <a:solidFill>
                  <a:schemeClr val="accent2"/>
                </a:solidFill>
                <a:ea typeface="宋体" pitchFamily="2" charset="-122"/>
              </a:rPr>
              <a:t>期望</a:t>
            </a:r>
            <a:r>
              <a:rPr lang="en-US" altLang="zh-CN" dirty="0" smtClean="0">
                <a:solidFill>
                  <a:schemeClr val="accent2"/>
                </a:solidFill>
                <a:ea typeface="宋体" pitchFamily="2" charset="-122"/>
              </a:rPr>
              <a:t>:</a:t>
            </a:r>
            <a:endParaRPr lang="en-US" altLang="zh-CN" sz="2800" dirty="0">
              <a:ea typeface="宋体" pitchFamily="2" charset="-122"/>
            </a:endParaRPr>
          </a:p>
          <a:p>
            <a:pPr lvl="1">
              <a:buFontTx/>
              <a:buNone/>
            </a:pPr>
            <a:r>
              <a:rPr lang="en-US" altLang="zh-CN" sz="2400" dirty="0">
                <a:ea typeface="宋体" pitchFamily="2" charset="-122"/>
              </a:rPr>
              <a:t>D</a:t>
            </a:r>
            <a:r>
              <a:rPr lang="en-US" altLang="zh-CN" sz="2400" baseline="26000" dirty="0">
                <a:ea typeface="宋体" pitchFamily="2" charset="-122"/>
              </a:rPr>
              <a:t>.</a:t>
            </a:r>
            <a:r>
              <a:rPr lang="en-US" altLang="zh-CN" sz="2400" dirty="0">
                <a:ea typeface="宋体" pitchFamily="2" charset="-122"/>
              </a:rPr>
              <a:t>2</a:t>
            </a:r>
            <a:r>
              <a:rPr lang="en-US" altLang="zh-CN" sz="2400" baseline="30000" dirty="0">
                <a:ea typeface="宋体" pitchFamily="2" charset="-122"/>
              </a:rPr>
              <a:t>r</a:t>
            </a:r>
            <a:r>
              <a:rPr lang="en-US" altLang="zh-CN" sz="2400" dirty="0">
                <a:ea typeface="宋体" pitchFamily="2" charset="-122"/>
              </a:rPr>
              <a:t> XOR R = </a:t>
            </a:r>
            <a:r>
              <a:rPr lang="en-US" altLang="zh-CN" sz="2400" dirty="0" err="1">
                <a:ea typeface="宋体" pitchFamily="2" charset="-122"/>
              </a:rPr>
              <a:t>nG</a:t>
            </a:r>
            <a:endParaRPr lang="en-US" altLang="zh-CN" sz="2400" dirty="0">
              <a:ea typeface="宋体" pitchFamily="2" charset="-122"/>
            </a:endParaRPr>
          </a:p>
          <a:p>
            <a:pPr>
              <a:buFontTx/>
              <a:buNone/>
            </a:pPr>
            <a:r>
              <a:rPr lang="zh-CN" altLang="en-US" i="1" dirty="0">
                <a:solidFill>
                  <a:schemeClr val="accent2"/>
                </a:solidFill>
                <a:ea typeface="宋体" pitchFamily="2" charset="-122"/>
              </a:rPr>
              <a:t>相当于</a:t>
            </a:r>
            <a:r>
              <a:rPr lang="en-US" altLang="zh-CN" i="1" dirty="0" smtClean="0">
                <a:solidFill>
                  <a:schemeClr val="accent2"/>
                </a:solidFill>
                <a:ea typeface="宋体" pitchFamily="2" charset="-122"/>
              </a:rPr>
              <a:t>:</a:t>
            </a:r>
            <a:endParaRPr lang="en-US" altLang="zh-CN" sz="2800" dirty="0">
              <a:ea typeface="宋体" pitchFamily="2" charset="-122"/>
            </a:endParaRPr>
          </a:p>
          <a:p>
            <a:pPr lvl="1">
              <a:buFontTx/>
              <a:buNone/>
            </a:pPr>
            <a:r>
              <a:rPr lang="en-US" altLang="zh-CN" sz="2400" dirty="0">
                <a:ea typeface="宋体" pitchFamily="2" charset="-122"/>
              </a:rPr>
              <a:t>D</a:t>
            </a:r>
            <a:r>
              <a:rPr lang="en-US" altLang="zh-CN" sz="2400" baseline="26000" dirty="0">
                <a:ea typeface="宋体" pitchFamily="2" charset="-122"/>
              </a:rPr>
              <a:t>.</a:t>
            </a:r>
            <a:r>
              <a:rPr lang="en-US" altLang="zh-CN" sz="2400" dirty="0">
                <a:ea typeface="宋体" pitchFamily="2" charset="-122"/>
              </a:rPr>
              <a:t>2</a:t>
            </a:r>
            <a:r>
              <a:rPr lang="en-US" altLang="zh-CN" sz="2400" baseline="30000" dirty="0">
                <a:ea typeface="宋体" pitchFamily="2" charset="-122"/>
              </a:rPr>
              <a:t>r</a:t>
            </a:r>
            <a:r>
              <a:rPr lang="en-US" altLang="zh-CN" sz="2400" dirty="0">
                <a:ea typeface="宋体" pitchFamily="2" charset="-122"/>
              </a:rPr>
              <a:t> = </a:t>
            </a:r>
            <a:r>
              <a:rPr lang="en-US" altLang="zh-CN" sz="2400" dirty="0" err="1">
                <a:ea typeface="宋体" pitchFamily="2" charset="-122"/>
              </a:rPr>
              <a:t>nG</a:t>
            </a:r>
            <a:r>
              <a:rPr lang="en-US" altLang="zh-CN" sz="2400" dirty="0">
                <a:ea typeface="宋体" pitchFamily="2" charset="-122"/>
              </a:rPr>
              <a:t> XOR R </a:t>
            </a:r>
          </a:p>
          <a:p>
            <a:pPr>
              <a:buFontTx/>
              <a:buNone/>
            </a:pPr>
            <a:r>
              <a:rPr lang="zh-CN" altLang="en-US" i="1" dirty="0">
                <a:solidFill>
                  <a:schemeClr val="accent2"/>
                </a:solidFill>
                <a:ea typeface="宋体" pitchFamily="2" charset="-122"/>
              </a:rPr>
              <a:t>相当于</a:t>
            </a:r>
            <a:r>
              <a:rPr lang="en-US" altLang="zh-CN" i="1" dirty="0" smtClean="0">
                <a:solidFill>
                  <a:schemeClr val="accent2"/>
                </a:solidFill>
                <a:ea typeface="宋体" pitchFamily="2" charset="-122"/>
              </a:rPr>
              <a:t>:</a:t>
            </a:r>
            <a:r>
              <a:rPr lang="en-US" altLang="zh-CN" dirty="0" smtClean="0">
                <a:ea typeface="宋体" pitchFamily="2" charset="-122"/>
              </a:rPr>
              <a:t>  </a:t>
            </a:r>
            <a:endParaRPr lang="en-US" altLang="zh-CN" dirty="0">
              <a:ea typeface="宋体" pitchFamily="2" charset="-122"/>
            </a:endParaRPr>
          </a:p>
          <a:p>
            <a:pPr>
              <a:buFontTx/>
              <a:buNone/>
            </a:pPr>
            <a:r>
              <a:rPr lang="en-US" altLang="zh-CN" dirty="0">
                <a:ea typeface="宋体" pitchFamily="2" charset="-122"/>
              </a:rPr>
              <a:t>    </a:t>
            </a:r>
            <a:r>
              <a:rPr lang="zh-CN" altLang="en-US" dirty="0" smtClean="0">
                <a:ea typeface="宋体" pitchFamily="2" charset="-122"/>
              </a:rPr>
              <a:t>如果利用</a:t>
            </a:r>
            <a:r>
              <a:rPr lang="en-US" altLang="zh-CN" dirty="0" smtClean="0">
                <a:ea typeface="宋体" pitchFamily="2" charset="-122"/>
              </a:rPr>
              <a:t>G</a:t>
            </a:r>
            <a:r>
              <a:rPr lang="zh-CN" altLang="en-US" dirty="0" smtClean="0">
                <a:ea typeface="宋体" pitchFamily="2" charset="-122"/>
              </a:rPr>
              <a:t>去除</a:t>
            </a:r>
            <a:r>
              <a:rPr lang="en-US" altLang="zh-CN" dirty="0" smtClean="0">
                <a:ea typeface="宋体" pitchFamily="2" charset="-122"/>
              </a:rPr>
              <a:t> </a:t>
            </a:r>
            <a:r>
              <a:rPr lang="en-US" altLang="zh-CN" dirty="0">
                <a:ea typeface="宋体" pitchFamily="2" charset="-122"/>
              </a:rPr>
              <a:t>D</a:t>
            </a:r>
            <a:r>
              <a:rPr lang="en-US" altLang="zh-CN" baseline="26000" dirty="0">
                <a:ea typeface="宋体" pitchFamily="2" charset="-122"/>
              </a:rPr>
              <a:t>.</a:t>
            </a:r>
            <a:r>
              <a:rPr lang="en-US" altLang="zh-CN" dirty="0">
                <a:ea typeface="宋体" pitchFamily="2" charset="-122"/>
              </a:rPr>
              <a:t>2</a:t>
            </a:r>
            <a:r>
              <a:rPr lang="en-US" altLang="zh-CN" baseline="30000" dirty="0">
                <a:ea typeface="宋体" pitchFamily="2" charset="-122"/>
              </a:rPr>
              <a:t>r</a:t>
            </a:r>
            <a:r>
              <a:rPr lang="en-US" altLang="zh-CN" dirty="0">
                <a:ea typeface="宋体" pitchFamily="2" charset="-122"/>
              </a:rPr>
              <a:t> </a:t>
            </a:r>
            <a:r>
              <a:rPr lang="en-US" altLang="zh-CN" dirty="0" smtClean="0">
                <a:ea typeface="宋体" pitchFamily="2" charset="-122"/>
              </a:rPr>
              <a:t>, </a:t>
            </a:r>
            <a:r>
              <a:rPr lang="zh-CN" altLang="en-US" dirty="0" smtClean="0">
                <a:ea typeface="宋体" pitchFamily="2" charset="-122"/>
              </a:rPr>
              <a:t>则余式</a:t>
            </a:r>
            <a:endParaRPr lang="en-US" altLang="zh-CN" dirty="0" smtClean="0">
              <a:ea typeface="宋体" pitchFamily="2" charset="-122"/>
            </a:endParaRPr>
          </a:p>
          <a:p>
            <a:pPr>
              <a:buFontTx/>
              <a:buNone/>
            </a:pPr>
            <a:r>
              <a:rPr lang="zh-CN" altLang="en-US" dirty="0" smtClean="0">
                <a:ea typeface="宋体" pitchFamily="2" charset="-122"/>
              </a:rPr>
              <a:t>即为</a:t>
            </a:r>
            <a:r>
              <a:rPr lang="en-US" altLang="zh-CN" dirty="0" smtClean="0">
                <a:ea typeface="宋体" pitchFamily="2" charset="-122"/>
              </a:rPr>
              <a:t>R</a:t>
            </a:r>
            <a:r>
              <a:rPr lang="zh-CN" altLang="en-US" dirty="0" smtClean="0">
                <a:ea typeface="宋体" pitchFamily="2" charset="-122"/>
              </a:rPr>
              <a:t>：</a:t>
            </a:r>
            <a:endParaRPr lang="en-US" altLang="zh-CN" dirty="0">
              <a:ea typeface="宋体" pitchFamily="2" charset="-122"/>
            </a:endParaRPr>
          </a:p>
          <a:p>
            <a:pPr marL="0" indent="0">
              <a:buNone/>
            </a:pPr>
            <a:r>
              <a:rPr lang="en-US" altLang="zh-CN" dirty="0">
                <a:ea typeface="宋体" pitchFamily="2" charset="-122"/>
              </a:rPr>
              <a:t> </a:t>
            </a:r>
            <a:r>
              <a:rPr lang="en-US" altLang="zh-CN" dirty="0" smtClean="0">
                <a:ea typeface="宋体" pitchFamily="2" charset="-122"/>
              </a:rPr>
              <a:t>       R </a:t>
            </a:r>
            <a:r>
              <a:rPr lang="en-US" altLang="zh-CN" dirty="0">
                <a:ea typeface="宋体" pitchFamily="2" charset="-122"/>
              </a:rPr>
              <a:t>= remainder[ (</a:t>
            </a:r>
            <a:r>
              <a:rPr lang="en-US" altLang="zh-CN" dirty="0" smtClean="0">
                <a:ea typeface="宋体" pitchFamily="2" charset="-122"/>
              </a:rPr>
              <a:t>D</a:t>
            </a:r>
            <a:r>
              <a:rPr lang="en-US" altLang="zh-CN" baseline="26000" dirty="0" smtClean="0">
                <a:ea typeface="宋体" pitchFamily="2" charset="-122"/>
              </a:rPr>
              <a:t>.</a:t>
            </a:r>
            <a:r>
              <a:rPr lang="en-US" altLang="zh-CN" dirty="0" smtClean="0">
                <a:ea typeface="宋体" pitchFamily="2" charset="-122"/>
              </a:rPr>
              <a:t>2</a:t>
            </a:r>
            <a:r>
              <a:rPr lang="en-US" altLang="zh-CN" baseline="30000" dirty="0" smtClean="0">
                <a:ea typeface="宋体" pitchFamily="2" charset="-122"/>
              </a:rPr>
              <a:t>r</a:t>
            </a:r>
            <a:r>
              <a:rPr lang="en-US" altLang="zh-CN" dirty="0">
                <a:ea typeface="宋体" pitchFamily="2" charset="-122"/>
              </a:rPr>
              <a:t>) /G]</a:t>
            </a:r>
          </a:p>
          <a:p>
            <a:pPr>
              <a:buFontTx/>
              <a:buNone/>
            </a:pPr>
            <a:endParaRPr lang="en-US" altLang="zh-CN" sz="2800" dirty="0">
              <a:ea typeface="宋体" pitchFamily="2" charset="-122"/>
            </a:endParaRPr>
          </a:p>
          <a:p>
            <a:endParaRPr lang="zh-CN" altLang="en-US" dirty="0">
              <a:ea typeface="宋体" pitchFamily="2" charset="-122"/>
            </a:endParaRPr>
          </a:p>
        </p:txBody>
      </p:sp>
      <p:pic>
        <p:nvPicPr>
          <p:cNvPr id="72708" name="Picture 4" descr="525 CRC Example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783504" y="1143000"/>
            <a:ext cx="4078288" cy="491648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99292"/>
            <a:ext cx="9144000" cy="1143000"/>
          </a:xfrm>
        </p:spPr>
        <p:txBody>
          <a:bodyPr/>
          <a:lstStyle/>
          <a:p>
            <a:r>
              <a:rPr lang="zh-CN" altLang="en-US" dirty="0" smtClean="0">
                <a:ea typeface="宋体" pitchFamily="2" charset="-122"/>
              </a:rPr>
              <a:t>基本数据链路层协议</a:t>
            </a:r>
            <a:endParaRPr lang="en-US" altLang="zh-CN" dirty="0">
              <a:ea typeface="宋体" pitchFamily="2" charset="-122"/>
            </a:endParaRP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63613" y="1670050"/>
            <a:ext cx="8180387" cy="4883150"/>
          </a:xfrm>
        </p:spPr>
        <p:txBody>
          <a:bodyPr/>
          <a:lstStyle/>
          <a:p>
            <a:pPr>
              <a:buFontTx/>
              <a:buChar char="•"/>
            </a:pPr>
            <a:r>
              <a:rPr lang="zh-CN" altLang="en-US" sz="3200" dirty="0">
                <a:ea typeface="宋体" pitchFamily="2" charset="-122"/>
              </a:rPr>
              <a:t>一个乌托邦</a:t>
            </a:r>
            <a:r>
              <a:rPr lang="zh-CN" altLang="en-US" sz="3200" dirty="0" smtClean="0">
                <a:ea typeface="宋体" pitchFamily="2" charset="-122"/>
              </a:rPr>
              <a:t>式的单工协议</a:t>
            </a:r>
            <a:endParaRPr lang="en-US" altLang="zh-CN" sz="3200" dirty="0">
              <a:ea typeface="宋体" pitchFamily="2" charset="-122"/>
            </a:endParaRPr>
          </a:p>
          <a:p>
            <a:pPr>
              <a:buFontTx/>
              <a:buChar char="•"/>
            </a:pPr>
            <a:r>
              <a:rPr lang="zh-CN" altLang="en-US" sz="3200" dirty="0" smtClean="0">
                <a:ea typeface="宋体" pitchFamily="2" charset="-122"/>
              </a:rPr>
              <a:t>无错信道上的单工停</a:t>
            </a:r>
            <a:r>
              <a:rPr lang="en-US" altLang="zh-CN" sz="3200" dirty="0" smtClean="0">
                <a:ea typeface="宋体" pitchFamily="2" charset="-122"/>
              </a:rPr>
              <a:t>-</a:t>
            </a:r>
            <a:r>
              <a:rPr lang="zh-CN" altLang="en-US" sz="3200" dirty="0" smtClean="0">
                <a:ea typeface="宋体" pitchFamily="2" charset="-122"/>
              </a:rPr>
              <a:t>等式协议</a:t>
            </a:r>
            <a:endParaRPr lang="en-US" altLang="zh-CN" sz="3200" dirty="0">
              <a:ea typeface="宋体" pitchFamily="2" charset="-122"/>
            </a:endParaRPr>
          </a:p>
          <a:p>
            <a:pPr>
              <a:buFontTx/>
              <a:buChar char="•"/>
            </a:pPr>
            <a:r>
              <a:rPr lang="zh-CN" altLang="en-US" sz="3200" dirty="0" smtClean="0">
                <a:ea typeface="宋体" pitchFamily="2" charset="-122"/>
              </a:rPr>
              <a:t>有错信道上的单工停</a:t>
            </a:r>
            <a:r>
              <a:rPr lang="en-US" altLang="zh-CN" sz="3200" dirty="0" smtClean="0">
                <a:ea typeface="宋体" pitchFamily="2" charset="-122"/>
              </a:rPr>
              <a:t>-</a:t>
            </a:r>
            <a:r>
              <a:rPr lang="zh-CN" altLang="en-US" sz="3200" dirty="0" smtClean="0">
                <a:ea typeface="宋体" pitchFamily="2" charset="-122"/>
              </a:rPr>
              <a:t>等式协议</a:t>
            </a:r>
            <a:endParaRPr lang="en-US" altLang="zh-CN" sz="3200" dirty="0">
              <a:ea typeface="宋体" pitchFamily="2" charset="-122"/>
            </a:endParaRPr>
          </a:p>
          <a:p>
            <a:pPr>
              <a:buFontTx/>
              <a:buChar char="•"/>
            </a:pPr>
            <a:endParaRPr lang="zh-CN" altLang="en-US" sz="3200" dirty="0">
              <a:ea typeface="宋体" pitchFamily="2" charset="-122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ea typeface="宋体" pitchFamily="2" charset="-122"/>
              </a:rPr>
              <a:t>协议定义</a:t>
            </a:r>
            <a:endParaRPr lang="en-US" altLang="zh-CN" dirty="0">
              <a:ea typeface="宋体" pitchFamily="2" charset="-122"/>
            </a:endParaRPr>
          </a:p>
        </p:txBody>
      </p:sp>
      <p:pic>
        <p:nvPicPr>
          <p:cNvPr id="18436" name="Picture 4" descr="3-9"/>
          <p:cNvPicPr>
            <a:picLocks noChangeAspect="1" noChangeArrowheads="1"/>
          </p:cNvPicPr>
          <p:nvPr/>
        </p:nvPicPr>
        <p:blipFill>
          <a:blip r:embed="rId2"/>
          <a:srcRect l="23235" b="69023"/>
          <a:stretch>
            <a:fillRect/>
          </a:stretch>
        </p:blipFill>
        <p:spPr bwMode="auto">
          <a:xfrm>
            <a:off x="582613" y="1714500"/>
            <a:ext cx="8172450" cy="3027363"/>
          </a:xfrm>
          <a:prstGeom prst="rect">
            <a:avLst/>
          </a:prstGeom>
          <a:noFill/>
        </p:spPr>
      </p:pic>
      <p:sp>
        <p:nvSpPr>
          <p:cNvPr id="18437" name="Text Box 5"/>
          <p:cNvSpPr txBox="1">
            <a:spLocks noChangeArrowheads="1"/>
          </p:cNvSpPr>
          <p:nvPr/>
        </p:nvSpPr>
        <p:spPr bwMode="auto">
          <a:xfrm>
            <a:off x="6602413" y="4470400"/>
            <a:ext cx="192881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 dirty="0">
                <a:latin typeface="Times New Roman" pitchFamily="18" charset="0"/>
                <a:ea typeface="宋体" pitchFamily="2" charset="-122"/>
              </a:rPr>
              <a:t>Continued </a:t>
            </a:r>
            <a:r>
              <a:rPr lang="en-US" altLang="zh-CN" sz="2400" dirty="0">
                <a:latin typeface="Times New Roman" pitchFamily="18" charset="0"/>
                <a:ea typeface="宋体" pitchFamily="2" charset="-122"/>
                <a:sym typeface="Wingdings" pitchFamily="2" charset="2"/>
              </a:rPr>
              <a:t></a:t>
            </a:r>
          </a:p>
        </p:txBody>
      </p:sp>
      <p:sp>
        <p:nvSpPr>
          <p:cNvPr id="18438" name="Text Box 6"/>
          <p:cNvSpPr txBox="1">
            <a:spLocks noChangeArrowheads="1"/>
          </p:cNvSpPr>
          <p:nvPr/>
        </p:nvSpPr>
        <p:spPr bwMode="auto">
          <a:xfrm>
            <a:off x="974725" y="5643563"/>
            <a:ext cx="6918325" cy="904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20000"/>
              </a:spcBef>
              <a:buClr>
                <a:schemeClr val="accent2"/>
              </a:buClr>
            </a:pPr>
            <a:r>
              <a:rPr lang="zh-CN" altLang="en-US" sz="2400" dirty="0" smtClean="0">
                <a:solidFill>
                  <a:srgbClr val="3333CC"/>
                </a:solidFill>
                <a:latin typeface="Times New Roman" pitchFamily="18" charset="0"/>
                <a:ea typeface="宋体" pitchFamily="2" charset="-122"/>
              </a:rPr>
              <a:t>协议需要遵守的某些定义。</a:t>
            </a:r>
            <a:endParaRPr lang="en-US" altLang="zh-CN" sz="2400" dirty="0" smtClean="0">
              <a:solidFill>
                <a:srgbClr val="3333CC"/>
              </a:solidFill>
              <a:latin typeface="Times New Roman" pitchFamily="18" charset="0"/>
              <a:ea typeface="宋体" pitchFamily="2" charset="-122"/>
            </a:endParaRPr>
          </a:p>
          <a:p>
            <a:pPr>
              <a:spcBef>
                <a:spcPct val="20000"/>
              </a:spcBef>
              <a:buClr>
                <a:schemeClr val="accent2"/>
              </a:buClr>
            </a:pPr>
            <a:r>
              <a:rPr lang="zh-CN" altLang="en-US" sz="2400" dirty="0" smtClean="0">
                <a:solidFill>
                  <a:srgbClr val="3333CC"/>
                </a:solidFill>
                <a:latin typeface="Times New Roman" pitchFamily="18" charset="0"/>
                <a:ea typeface="宋体" pitchFamily="2" charset="-122"/>
              </a:rPr>
              <a:t>这些定义放置在</a:t>
            </a:r>
            <a:r>
              <a:rPr lang="en-US" altLang="zh-CN" sz="2400" dirty="0" err="1" smtClean="0">
                <a:solidFill>
                  <a:srgbClr val="3333CC"/>
                </a:solidFill>
                <a:latin typeface="Times New Roman" pitchFamily="18" charset="0"/>
                <a:ea typeface="宋体" pitchFamily="2" charset="-122"/>
              </a:rPr>
              <a:t>protocol.h</a:t>
            </a:r>
            <a:r>
              <a:rPr lang="zh-CN" altLang="en-US" sz="2400" dirty="0">
                <a:solidFill>
                  <a:srgbClr val="3333CC"/>
                </a:solidFill>
                <a:latin typeface="Times New Roman" pitchFamily="18" charset="0"/>
                <a:ea typeface="宋体" pitchFamily="2" charset="-122"/>
              </a:rPr>
              <a:t>文件</a:t>
            </a:r>
            <a:r>
              <a:rPr lang="zh-CN" altLang="en-US" sz="2400" dirty="0" smtClean="0">
                <a:solidFill>
                  <a:srgbClr val="3333CC"/>
                </a:solidFill>
                <a:latin typeface="Times New Roman" pitchFamily="18" charset="0"/>
                <a:ea typeface="宋体" pitchFamily="2" charset="-122"/>
              </a:rPr>
              <a:t>中。</a:t>
            </a:r>
            <a:endParaRPr lang="en-US" altLang="zh-CN" sz="2400" dirty="0">
              <a:solidFill>
                <a:srgbClr val="3333CC"/>
              </a:solidFill>
              <a:latin typeface="Times New Roman" pitchFamily="18" charset="0"/>
              <a:ea typeface="宋体" pitchFamily="2" charset="-122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>
          <a:xfrm>
            <a:off x="187325" y="0"/>
            <a:ext cx="8956675" cy="2133600"/>
          </a:xfrm>
        </p:spPr>
        <p:txBody>
          <a:bodyPr/>
          <a:lstStyle/>
          <a:p>
            <a:pPr algn="l"/>
            <a:r>
              <a:rPr lang="zh-CN" altLang="en-US" dirty="0" smtClean="0">
                <a:ea typeface="宋体" pitchFamily="2" charset="-122"/>
              </a:rPr>
              <a:t>协议定义</a:t>
            </a:r>
            <a:r>
              <a:rPr lang="en-US" altLang="zh-CN" dirty="0">
                <a:ea typeface="宋体" pitchFamily="2" charset="-122"/>
              </a:rPr>
              <a:t/>
            </a:r>
            <a:br>
              <a:rPr lang="en-US" altLang="zh-CN" dirty="0">
                <a:ea typeface="宋体" pitchFamily="2" charset="-122"/>
              </a:rPr>
            </a:br>
            <a:r>
              <a:rPr lang="en-US" altLang="zh-CN" dirty="0">
                <a:ea typeface="宋体" pitchFamily="2" charset="-122"/>
              </a:rPr>
              <a:t>(</a:t>
            </a:r>
            <a:r>
              <a:rPr lang="en-US" altLang="zh-CN" dirty="0" err="1">
                <a:ea typeface="宋体" pitchFamily="2" charset="-122"/>
              </a:rPr>
              <a:t>ctd</a:t>
            </a:r>
            <a:r>
              <a:rPr lang="en-US" altLang="zh-CN" dirty="0">
                <a:ea typeface="宋体" pitchFamily="2" charset="-122"/>
              </a:rPr>
              <a:t>.)</a:t>
            </a:r>
          </a:p>
        </p:txBody>
      </p:sp>
      <p:pic>
        <p:nvPicPr>
          <p:cNvPr id="19460" name="Picture 4" descr="3-9"/>
          <p:cNvPicPr>
            <a:picLocks noChangeAspect="1" noChangeArrowheads="1"/>
          </p:cNvPicPr>
          <p:nvPr/>
        </p:nvPicPr>
        <p:blipFill>
          <a:blip r:embed="rId2"/>
          <a:srcRect l="23235" t="30003" b="-2478"/>
          <a:stretch>
            <a:fillRect/>
          </a:stretch>
        </p:blipFill>
        <p:spPr bwMode="auto">
          <a:xfrm>
            <a:off x="2943225" y="0"/>
            <a:ext cx="6538913" cy="6858000"/>
          </a:xfrm>
          <a:prstGeom prst="rect">
            <a:avLst/>
          </a:prstGeom>
          <a:noFill/>
        </p:spPr>
      </p:pic>
      <p:sp>
        <p:nvSpPr>
          <p:cNvPr id="19461" name="Text Box 5"/>
          <p:cNvSpPr txBox="1">
            <a:spLocks noChangeArrowheads="1"/>
          </p:cNvSpPr>
          <p:nvPr/>
        </p:nvSpPr>
        <p:spPr bwMode="auto">
          <a:xfrm>
            <a:off x="0" y="4392613"/>
            <a:ext cx="3006725" cy="219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20000"/>
              </a:spcBef>
              <a:buClr>
                <a:schemeClr val="accent2"/>
              </a:buClr>
            </a:pPr>
            <a:r>
              <a:rPr lang="zh-CN" altLang="en-US" sz="2400" dirty="0">
                <a:solidFill>
                  <a:srgbClr val="3333CC"/>
                </a:solidFill>
                <a:latin typeface="Times New Roman" pitchFamily="18" charset="0"/>
                <a:ea typeface="宋体" pitchFamily="2" charset="-122"/>
              </a:rPr>
              <a:t>协议需要遵守的某些定义。</a:t>
            </a:r>
            <a:endParaRPr lang="en-US" altLang="zh-CN" sz="2400" dirty="0">
              <a:solidFill>
                <a:srgbClr val="3333CC"/>
              </a:solidFill>
              <a:latin typeface="Times New Roman" pitchFamily="18" charset="0"/>
              <a:ea typeface="宋体" pitchFamily="2" charset="-122"/>
            </a:endParaRPr>
          </a:p>
          <a:p>
            <a:pPr>
              <a:spcBef>
                <a:spcPct val="20000"/>
              </a:spcBef>
              <a:buClr>
                <a:schemeClr val="accent2"/>
              </a:buClr>
            </a:pPr>
            <a:r>
              <a:rPr lang="zh-CN" altLang="en-US" sz="2400" dirty="0">
                <a:solidFill>
                  <a:srgbClr val="3333CC"/>
                </a:solidFill>
                <a:latin typeface="Times New Roman" pitchFamily="18" charset="0"/>
                <a:ea typeface="宋体" pitchFamily="2" charset="-122"/>
              </a:rPr>
              <a:t>这些定义放置在</a:t>
            </a:r>
            <a:r>
              <a:rPr lang="en-US" altLang="zh-CN" sz="2400" dirty="0" err="1">
                <a:solidFill>
                  <a:srgbClr val="3333CC"/>
                </a:solidFill>
                <a:latin typeface="Times New Roman" pitchFamily="18" charset="0"/>
                <a:ea typeface="宋体" pitchFamily="2" charset="-122"/>
              </a:rPr>
              <a:t>protocol.h</a:t>
            </a:r>
            <a:r>
              <a:rPr lang="zh-CN" altLang="en-US" sz="2400" dirty="0">
                <a:solidFill>
                  <a:srgbClr val="3333CC"/>
                </a:solidFill>
                <a:latin typeface="Times New Roman" pitchFamily="18" charset="0"/>
                <a:ea typeface="宋体" pitchFamily="2" charset="-122"/>
              </a:rPr>
              <a:t>文件中。</a:t>
            </a:r>
            <a:endParaRPr lang="en-US" altLang="zh-CN" sz="2400" dirty="0">
              <a:solidFill>
                <a:srgbClr val="3333CC"/>
              </a:solidFill>
              <a:latin typeface="Times New Roman" pitchFamily="18" charset="0"/>
              <a:ea typeface="宋体" pitchFamily="2" charset="-122"/>
            </a:endParaRPr>
          </a:p>
          <a:p>
            <a:pPr>
              <a:spcBef>
                <a:spcPct val="50000"/>
              </a:spcBef>
            </a:pPr>
            <a:endParaRPr lang="zh-CN" altLang="en-US" sz="2400" dirty="0">
              <a:latin typeface="Times New Roman" pitchFamily="18" charset="0"/>
              <a:ea typeface="宋体" pitchFamily="2" charset="-122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3140075" cy="2482850"/>
          </a:xfrm>
        </p:spPr>
        <p:txBody>
          <a:bodyPr/>
          <a:lstStyle/>
          <a:p>
            <a:pPr algn="l"/>
            <a:r>
              <a:rPr lang="zh-CN" altLang="en-US" dirty="0" smtClean="0">
                <a:ea typeface="宋体" pitchFamily="2" charset="-122"/>
              </a:rPr>
              <a:t>一个乌托邦式的单工协议</a:t>
            </a:r>
            <a:endParaRPr lang="en-US" altLang="zh-CN" dirty="0">
              <a:ea typeface="宋体" pitchFamily="2" charset="-122"/>
            </a:endParaRPr>
          </a:p>
        </p:txBody>
      </p:sp>
      <p:pic>
        <p:nvPicPr>
          <p:cNvPr id="20484" name="Picture 4" descr="3-10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140075" y="122238"/>
            <a:ext cx="5915025" cy="665956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1723" y="-46892"/>
            <a:ext cx="9144000" cy="6858000"/>
          </a:xfrm>
          <a:prstGeom prst="rect">
            <a:avLst/>
          </a:prstGeom>
          <a:noFill/>
        </p:spPr>
      </p:pic>
      <p:sp>
        <p:nvSpPr>
          <p:cNvPr id="5" name="TextBox 1"/>
          <p:cNvSpPr txBox="1"/>
          <p:nvPr/>
        </p:nvSpPr>
        <p:spPr>
          <a:xfrm>
            <a:off x="7645400" y="2171700"/>
            <a:ext cx="9779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596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global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ISP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8407400" y="6604000"/>
            <a:ext cx="89768" cy="20377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/>
            </a:pPr>
            <a:r>
              <a:rPr lang="en-US" altLang="zh-CN" sz="1403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2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="" xmlns:a16="http://schemas.microsoft.com/office/drawing/2014/main" id="{71D118AA-1A35-4CCE-BB87-F4629E338C71}"/>
              </a:ext>
            </a:extLst>
          </p:cNvPr>
          <p:cNvSpPr txBox="1"/>
          <p:nvPr/>
        </p:nvSpPr>
        <p:spPr>
          <a:xfrm>
            <a:off x="-11723" y="6324600"/>
            <a:ext cx="9144000" cy="5334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="" xmlns:a16="http://schemas.microsoft.com/office/drawing/2014/main" id="{4B4D709F-7C85-4490-AD7F-2163BCDDBA4E}"/>
              </a:ext>
            </a:extLst>
          </p:cNvPr>
          <p:cNvSpPr txBox="1"/>
          <p:nvPr/>
        </p:nvSpPr>
        <p:spPr>
          <a:xfrm>
            <a:off x="-11723" y="-75605"/>
            <a:ext cx="9144000" cy="11695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ts val="4200"/>
              </a:lnSpc>
              <a:tabLst>
                <a:tab pos="355600" algn="l"/>
                <a:tab pos="1790700" algn="l"/>
              </a:tabLst>
            </a:pPr>
            <a:endParaRPr lang="en-US" altLang="zh-CN" sz="4000" b="1" dirty="0">
              <a:solidFill>
                <a:srgbClr val="3333CC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>
              <a:lnSpc>
                <a:spcPts val="4200"/>
              </a:lnSpc>
              <a:tabLst>
                <a:tab pos="355600" algn="l"/>
                <a:tab pos="1790700" algn="l"/>
              </a:tabLst>
            </a:pPr>
            <a:endParaRPr lang="en-US" altLang="zh-CN" sz="4000" b="1" dirty="0">
              <a:solidFill>
                <a:srgbClr val="3333CC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TextBox 1"/>
          <p:cNvSpPr txBox="1"/>
          <p:nvPr/>
        </p:nvSpPr>
        <p:spPr>
          <a:xfrm>
            <a:off x="482600" y="2336800"/>
            <a:ext cx="4343400" cy="3898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2200"/>
              </a:lnSpc>
              <a:tabLst>
                <a:tab pos="25400" algn="l"/>
                <a:tab pos="368300" algn="l"/>
                <a:tab pos="482600" algn="l"/>
              </a:tabLst>
            </a:pPr>
            <a:r>
              <a:rPr lang="en-US" altLang="zh-CN" dirty="0"/>
              <a:t>	</a:t>
            </a:r>
            <a:r>
              <a:rPr lang="en-US" altLang="zh-CN" sz="2004" dirty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连接相邻结点的通信信道：链路</a:t>
            </a:r>
          </a:p>
          <a:p>
            <a:pPr algn="l">
              <a:lnSpc>
                <a:spcPts val="2200"/>
              </a:lnSpc>
              <a:tabLst>
                <a:tab pos="25400" algn="l"/>
                <a:tab pos="368300" algn="l"/>
                <a:tab pos="482600" algn="l"/>
              </a:tabLst>
            </a:pPr>
            <a:r>
              <a:rPr lang="en-US" altLang="zh-CN" dirty="0"/>
              <a:t>		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2004" dirty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links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 algn="l">
              <a:lnSpc>
                <a:spcPts val="2900"/>
              </a:lnSpc>
              <a:tabLst>
                <a:tab pos="25400" algn="l"/>
                <a:tab pos="368300" algn="l"/>
                <a:tab pos="482600" algn="l"/>
              </a:tabLst>
            </a:pPr>
            <a:r>
              <a:rPr lang="en-US" altLang="zh-CN" dirty="0"/>
              <a:t>			</a:t>
            </a:r>
            <a:r>
              <a:rPr lang="en-US" altLang="zh-CN" sz="2006" dirty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  有线链路(wired links)</a:t>
            </a:r>
          </a:p>
          <a:p>
            <a:pPr algn="l">
              <a:lnSpc>
                <a:spcPts val="2800"/>
              </a:lnSpc>
              <a:tabLst>
                <a:tab pos="25400" algn="l"/>
                <a:tab pos="368300" algn="l"/>
                <a:tab pos="482600" algn="l"/>
              </a:tabLst>
            </a:pPr>
            <a:r>
              <a:rPr lang="en-US" altLang="zh-CN" dirty="0"/>
              <a:t>			</a:t>
            </a:r>
            <a:r>
              <a:rPr lang="en-US" altLang="zh-CN" sz="2004" dirty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 无线链路(wireless links)</a:t>
            </a:r>
          </a:p>
          <a:p>
            <a:pPr algn="l">
              <a:lnSpc>
                <a:spcPts val="2800"/>
              </a:lnSpc>
              <a:tabLst>
                <a:tab pos="25400" algn="l"/>
                <a:tab pos="368300" algn="l"/>
                <a:tab pos="482600" algn="l"/>
              </a:tabLst>
            </a:pPr>
            <a:r>
              <a:rPr lang="en-US" altLang="zh-CN" dirty="0"/>
              <a:t>			</a:t>
            </a:r>
            <a:r>
              <a:rPr lang="en-US" altLang="zh-CN" sz="2004" dirty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 局域网(LANs)</a:t>
            </a:r>
          </a:p>
          <a:p>
            <a:pPr algn="l">
              <a:lnSpc>
                <a:spcPts val="2800"/>
              </a:lnSpc>
              <a:tabLst>
                <a:tab pos="25400" algn="l"/>
                <a:tab pos="368300" algn="l"/>
                <a:tab pos="482600" algn="l"/>
              </a:tabLst>
            </a:pPr>
            <a:r>
              <a:rPr lang="en-US" altLang="zh-CN" dirty="0"/>
              <a:t>	</a:t>
            </a:r>
            <a:r>
              <a:rPr lang="en-US" altLang="zh-CN" sz="2004" dirty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链路层(第2层)数据分组：帧</a:t>
            </a:r>
          </a:p>
          <a:p>
            <a:pPr>
              <a:lnSpc>
                <a:spcPts val="2400"/>
              </a:lnSpc>
              <a:tabLst>
                <a:tab pos="25400" algn="l"/>
                <a:tab pos="368300" algn="l"/>
                <a:tab pos="482600" algn="l"/>
              </a:tabLst>
            </a:pPr>
            <a:r>
              <a:rPr lang="en-US" altLang="zh-CN" dirty="0"/>
              <a:t>		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2006" dirty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frame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)，封装网络层数据报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200"/>
              </a:lnSpc>
              <a:tabLst>
                <a:tab pos="25400" algn="l"/>
                <a:tab pos="368300" algn="l"/>
                <a:tab pos="482600" algn="l"/>
              </a:tabLst>
            </a:pPr>
            <a:r>
              <a:rPr lang="en-US" altLang="zh-CN" sz="2004" dirty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数据链路层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负责通过一条链路从一个节</a:t>
            </a:r>
          </a:p>
          <a:p>
            <a:pPr>
              <a:lnSpc>
                <a:spcPts val="2000"/>
              </a:lnSpc>
              <a:tabLst>
                <a:tab pos="25400" algn="l"/>
                <a:tab pos="368300" algn="l"/>
                <a:tab pos="482600" algn="l"/>
              </a:tabLst>
            </a:pP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点向另一个物理链路直接相连的相邻结</a:t>
            </a:r>
          </a:p>
          <a:p>
            <a:pPr>
              <a:lnSpc>
                <a:spcPts val="1900"/>
              </a:lnSpc>
              <a:tabLst>
                <a:tab pos="25400" algn="l"/>
                <a:tab pos="368300" algn="l"/>
                <a:tab pos="482600" algn="l"/>
              </a:tabLst>
            </a:pP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点传送数据报。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471796" y="330810"/>
            <a:ext cx="4590167" cy="194412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900"/>
              </a:lnSpc>
              <a:tabLst>
                <a:tab pos="3505200" algn="l"/>
              </a:tabLst>
            </a:pPr>
            <a:r>
              <a:rPr lang="en-US" altLang="zh-CN" dirty="0"/>
              <a:t>	</a:t>
            </a:r>
            <a:r>
              <a:rPr lang="en-US" altLang="zh-CN" sz="40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概述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3100"/>
              </a:lnSpc>
              <a:tabLst>
                <a:tab pos="3505200" algn="l"/>
              </a:tabLst>
            </a:pPr>
            <a:r>
              <a:rPr lang="en-US" altLang="zh-CN" sz="2400" dirty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术语</a:t>
            </a:r>
            <a:r>
              <a:rPr lang="en-US" altLang="zh-CN" sz="2400" b="1" dirty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 algn="l">
              <a:lnSpc>
                <a:spcPts val="2800"/>
              </a:lnSpc>
              <a:tabLst>
                <a:tab pos="3505200" algn="l"/>
              </a:tabLst>
            </a:pPr>
            <a:r>
              <a:rPr lang="en-US" altLang="zh-CN" sz="2004" dirty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主机和路由器：结点(</a:t>
            </a:r>
            <a:r>
              <a:rPr lang="en-US" altLang="zh-CN" sz="2004" dirty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nodes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595057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2668588" cy="2933700"/>
          </a:xfrm>
        </p:spPr>
        <p:txBody>
          <a:bodyPr/>
          <a:lstStyle/>
          <a:p>
            <a:r>
              <a:rPr lang="zh-CN" altLang="en-US" dirty="0" smtClean="0">
                <a:ea typeface="宋体" pitchFamily="2" charset="-122"/>
              </a:rPr>
              <a:t>一个无错信道上的单工</a:t>
            </a:r>
            <a:r>
              <a:rPr lang="zh-CN" altLang="en-US" dirty="0">
                <a:ea typeface="宋体" pitchFamily="2" charset="-122"/>
              </a:rPr>
              <a:t>停</a:t>
            </a:r>
            <a:r>
              <a:rPr lang="en-US" altLang="zh-CN" dirty="0">
                <a:ea typeface="宋体" pitchFamily="2" charset="-122"/>
              </a:rPr>
              <a:t>-</a:t>
            </a:r>
            <a:r>
              <a:rPr lang="zh-CN" altLang="en-US" dirty="0">
                <a:ea typeface="宋体" pitchFamily="2" charset="-122"/>
              </a:rPr>
              <a:t>等式协议</a:t>
            </a:r>
            <a:endParaRPr lang="en-US" altLang="zh-CN" dirty="0">
              <a:ea typeface="宋体" pitchFamily="2" charset="-122"/>
            </a:endParaRPr>
          </a:p>
        </p:txBody>
      </p:sp>
      <p:pic>
        <p:nvPicPr>
          <p:cNvPr id="21508" name="Picture 4" descr="3-1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05113" y="177800"/>
            <a:ext cx="6249987" cy="656272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 dirty="0" smtClean="0">
                <a:ea typeface="宋体" pitchFamily="2" charset="-122"/>
              </a:rPr>
              <a:t>一个有错信道上的单工停</a:t>
            </a:r>
            <a:r>
              <a:rPr lang="en-US" altLang="zh-CN" sz="4000" dirty="0" smtClean="0">
                <a:ea typeface="宋体" pitchFamily="2" charset="-122"/>
              </a:rPr>
              <a:t>-</a:t>
            </a:r>
            <a:r>
              <a:rPr lang="zh-CN" altLang="en-US" sz="4000" dirty="0" smtClean="0">
                <a:ea typeface="宋体" pitchFamily="2" charset="-122"/>
              </a:rPr>
              <a:t>等式协议</a:t>
            </a:r>
            <a:endParaRPr lang="en-US" altLang="zh-CN" sz="4000" dirty="0">
              <a:ea typeface="宋体" pitchFamily="2" charset="-122"/>
            </a:endParaRPr>
          </a:p>
        </p:txBody>
      </p:sp>
      <p:pic>
        <p:nvPicPr>
          <p:cNvPr id="22532" name="Picture 4" descr="3-12"/>
          <p:cNvPicPr>
            <a:picLocks noChangeAspect="1" noChangeArrowheads="1"/>
          </p:cNvPicPr>
          <p:nvPr/>
        </p:nvPicPr>
        <p:blipFill>
          <a:blip r:embed="rId2"/>
          <a:srcRect b="39915"/>
          <a:stretch>
            <a:fillRect/>
          </a:stretch>
        </p:blipFill>
        <p:spPr bwMode="auto">
          <a:xfrm>
            <a:off x="2824163" y="1249363"/>
            <a:ext cx="6319837" cy="5608637"/>
          </a:xfrm>
          <a:prstGeom prst="rect">
            <a:avLst/>
          </a:prstGeom>
          <a:noFill/>
        </p:spPr>
      </p:pic>
      <p:sp>
        <p:nvSpPr>
          <p:cNvPr id="22533" name="Text Box 5"/>
          <p:cNvSpPr txBox="1">
            <a:spLocks noChangeArrowheads="1"/>
          </p:cNvSpPr>
          <p:nvPr/>
        </p:nvSpPr>
        <p:spPr bwMode="auto">
          <a:xfrm>
            <a:off x="0" y="4695825"/>
            <a:ext cx="2830513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20000"/>
              </a:spcBef>
              <a:buClr>
                <a:schemeClr val="accent2"/>
              </a:buClr>
            </a:pPr>
            <a:r>
              <a:rPr lang="zh-CN" altLang="en-US" sz="2400" dirty="0" smtClean="0">
                <a:solidFill>
                  <a:srgbClr val="3333CC"/>
                </a:solidFill>
                <a:latin typeface="Times New Roman" pitchFamily="18" charset="0"/>
                <a:ea typeface="宋体" pitchFamily="2" charset="-122"/>
              </a:rPr>
              <a:t>带有重传机制的肯定确认协议</a:t>
            </a:r>
            <a:endParaRPr lang="en-US" altLang="zh-CN" sz="2400" dirty="0">
              <a:solidFill>
                <a:srgbClr val="3333CC"/>
              </a:solidFill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22534" name="Text Box 6"/>
          <p:cNvSpPr txBox="1">
            <a:spLocks noChangeArrowheads="1"/>
          </p:cNvSpPr>
          <p:nvPr/>
        </p:nvSpPr>
        <p:spPr bwMode="auto">
          <a:xfrm>
            <a:off x="5737225" y="6350000"/>
            <a:ext cx="192881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000">
                <a:latin typeface="Times New Roman" pitchFamily="18" charset="0"/>
                <a:ea typeface="宋体" pitchFamily="2" charset="-122"/>
              </a:rPr>
              <a:t>Continued </a:t>
            </a:r>
            <a:r>
              <a:rPr lang="en-US" altLang="zh-CN" sz="2000">
                <a:latin typeface="Times New Roman" pitchFamily="18" charset="0"/>
                <a:ea typeface="宋体" pitchFamily="2" charset="-122"/>
                <a:sym typeface="Wingdings" pitchFamily="2" charset="2"/>
              </a:rPr>
              <a:t>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dirty="0">
                <a:ea typeface="宋体" pitchFamily="2" charset="-122"/>
              </a:rPr>
              <a:t>一个有错信道上的单工停</a:t>
            </a:r>
            <a:r>
              <a:rPr lang="en-US" altLang="zh-CN" sz="3600" dirty="0">
                <a:ea typeface="宋体" pitchFamily="2" charset="-122"/>
              </a:rPr>
              <a:t>-</a:t>
            </a:r>
            <a:r>
              <a:rPr lang="zh-CN" altLang="en-US" sz="3600" dirty="0">
                <a:ea typeface="宋体" pitchFamily="2" charset="-122"/>
              </a:rPr>
              <a:t>等式协议</a:t>
            </a:r>
            <a:r>
              <a:rPr lang="en-US" altLang="zh-CN" sz="3600" dirty="0" smtClean="0">
                <a:ea typeface="宋体" pitchFamily="2" charset="-122"/>
              </a:rPr>
              <a:t>(</a:t>
            </a:r>
            <a:r>
              <a:rPr lang="en-US" altLang="zh-CN" sz="3600" dirty="0" err="1">
                <a:ea typeface="宋体" pitchFamily="2" charset="-122"/>
              </a:rPr>
              <a:t>ctd</a:t>
            </a:r>
            <a:r>
              <a:rPr lang="en-US" altLang="zh-CN" sz="3600" dirty="0">
                <a:ea typeface="宋体" pitchFamily="2" charset="-122"/>
              </a:rPr>
              <a:t>.)</a:t>
            </a:r>
          </a:p>
        </p:txBody>
      </p:sp>
      <p:pic>
        <p:nvPicPr>
          <p:cNvPr id="23556" name="Picture 4" descr="3-12"/>
          <p:cNvPicPr>
            <a:picLocks noChangeAspect="1" noChangeArrowheads="1"/>
          </p:cNvPicPr>
          <p:nvPr/>
        </p:nvPicPr>
        <p:blipFill>
          <a:blip r:embed="rId2"/>
          <a:srcRect t="59753" b="-966"/>
          <a:stretch>
            <a:fillRect/>
          </a:stretch>
        </p:blipFill>
        <p:spPr bwMode="auto">
          <a:xfrm>
            <a:off x="1636713" y="1346200"/>
            <a:ext cx="7343775" cy="4470400"/>
          </a:xfrm>
          <a:prstGeom prst="rect">
            <a:avLst/>
          </a:prstGeom>
          <a:noFill/>
        </p:spPr>
      </p:pic>
      <p:sp>
        <p:nvSpPr>
          <p:cNvPr id="23557" name="Text Box 5"/>
          <p:cNvSpPr txBox="1">
            <a:spLocks noChangeArrowheads="1"/>
          </p:cNvSpPr>
          <p:nvPr/>
        </p:nvSpPr>
        <p:spPr bwMode="auto">
          <a:xfrm>
            <a:off x="853709" y="6019800"/>
            <a:ext cx="790416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20000"/>
              </a:spcBef>
              <a:buClr>
                <a:schemeClr val="accent2"/>
              </a:buClr>
            </a:pPr>
            <a:r>
              <a:rPr lang="zh-CN" altLang="en-US" sz="2400" dirty="0">
                <a:solidFill>
                  <a:srgbClr val="3333CC"/>
                </a:solidFill>
                <a:latin typeface="Times New Roman" pitchFamily="18" charset="0"/>
                <a:ea typeface="宋体" pitchFamily="2" charset="-122"/>
              </a:rPr>
              <a:t>带有重传机制的肯定确认</a:t>
            </a:r>
            <a:r>
              <a:rPr lang="zh-CN" altLang="en-US" sz="2400" dirty="0" smtClean="0">
                <a:solidFill>
                  <a:srgbClr val="3333CC"/>
                </a:solidFill>
                <a:latin typeface="Times New Roman" pitchFamily="18" charset="0"/>
                <a:ea typeface="宋体" pitchFamily="2" charset="-122"/>
              </a:rPr>
              <a:t>协议</a:t>
            </a:r>
            <a:endParaRPr lang="en-US" altLang="zh-CN" sz="2400" dirty="0">
              <a:solidFill>
                <a:srgbClr val="3333CC"/>
              </a:solidFill>
              <a:latin typeface="Times New Roman" pitchFamily="18" charset="0"/>
              <a:ea typeface="宋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可靠数据传输原理</a:t>
            </a:r>
            <a:endParaRPr lang="zh-CN" altLang="en-US" dirty="0"/>
          </a:p>
        </p:txBody>
      </p:sp>
      <p:sp>
        <p:nvSpPr>
          <p:cNvPr id="5" name="TextBox 1"/>
          <p:cNvSpPr txBox="1"/>
          <p:nvPr/>
        </p:nvSpPr>
        <p:spPr>
          <a:xfrm>
            <a:off x="879230" y="989622"/>
            <a:ext cx="7737231" cy="2649443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3100"/>
              </a:lnSpc>
              <a:tabLst>
                <a:tab pos="393700" algn="l"/>
                <a:tab pos="647700" algn="l"/>
                <a:tab pos="2933700" algn="l"/>
              </a:tabLst>
            </a:pPr>
            <a:r>
              <a:rPr lang="en-US" altLang="zh-CN" sz="2460" dirty="0" smtClean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460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什么是可靠？</a:t>
            </a:r>
          </a:p>
          <a:p>
            <a:pPr algn="l">
              <a:lnSpc>
                <a:spcPts val="1000"/>
              </a:lnSpc>
            </a:pPr>
            <a:endParaRPr lang="en-US" altLang="zh-CN" dirty="0" smtClean="0"/>
          </a:p>
          <a:p>
            <a:pPr algn="l">
              <a:lnSpc>
                <a:spcPts val="2300"/>
              </a:lnSpc>
              <a:tabLst>
                <a:tab pos="393700" algn="l"/>
                <a:tab pos="647700" algn="l"/>
                <a:tab pos="2933700" algn="l"/>
              </a:tabLst>
            </a:pPr>
            <a:r>
              <a:rPr lang="en-US" altLang="zh-CN" dirty="0" smtClean="0"/>
              <a:t>	</a:t>
            </a:r>
            <a:r>
              <a:rPr lang="en-US" altLang="zh-CN" sz="2100" dirty="0" smtClean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1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00" dirty="0" err="1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不错、不丢、不乱</a:t>
            </a:r>
            <a:endParaRPr lang="en-US" altLang="zh-CN" dirty="0" smtClean="0"/>
          </a:p>
          <a:p>
            <a:pPr algn="l">
              <a:lnSpc>
                <a:spcPts val="1000"/>
              </a:lnSpc>
            </a:pPr>
            <a:endParaRPr lang="en-US" altLang="zh-CN" dirty="0" smtClean="0"/>
          </a:p>
          <a:p>
            <a:pPr algn="l">
              <a:lnSpc>
                <a:spcPts val="3000"/>
              </a:lnSpc>
              <a:tabLst>
                <a:tab pos="393700" algn="l"/>
                <a:tab pos="647700" algn="l"/>
                <a:tab pos="2933700" algn="l"/>
              </a:tabLst>
            </a:pPr>
            <a:r>
              <a:rPr lang="en-US" altLang="zh-CN" sz="2460" dirty="0" smtClean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46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可靠数据传输协议</a:t>
            </a:r>
          </a:p>
          <a:p>
            <a:pPr algn="l">
              <a:lnSpc>
                <a:spcPts val="1000"/>
              </a:lnSpc>
            </a:pPr>
            <a:endParaRPr lang="en-US" altLang="zh-CN" dirty="0" smtClean="0"/>
          </a:p>
          <a:p>
            <a:pPr algn="l">
              <a:lnSpc>
                <a:spcPts val="2300"/>
              </a:lnSpc>
              <a:tabLst>
                <a:tab pos="393700" algn="l"/>
                <a:tab pos="647700" algn="l"/>
                <a:tab pos="2933700" algn="l"/>
              </a:tabLst>
            </a:pPr>
            <a:r>
              <a:rPr lang="en-US" altLang="zh-CN" dirty="0" smtClean="0"/>
              <a:t>	</a:t>
            </a:r>
            <a:r>
              <a:rPr lang="en-US" altLang="zh-CN" sz="2100" dirty="0" smtClean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1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00" dirty="0" err="1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可靠数据传输对应用层、传输层、链</a:t>
            </a:r>
            <a:r>
              <a:rPr lang="en-US" altLang="zh-CN" sz="210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00" dirty="0" err="1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路层都很重要</a:t>
            </a:r>
            <a:endParaRPr lang="en-US" altLang="zh-CN" sz="2100" dirty="0" smtClean="0">
              <a:solidFill>
                <a:srgbClr val="163794"/>
              </a:solidFill>
              <a:latin typeface="Times New Roman" pitchFamily="18" charset="0"/>
              <a:cs typeface="Times New Roman" pitchFamily="18" charset="0"/>
            </a:endParaRPr>
          </a:p>
          <a:p>
            <a:pPr algn="l">
              <a:lnSpc>
                <a:spcPts val="1000"/>
              </a:lnSpc>
            </a:pPr>
            <a:endParaRPr lang="en-US" altLang="zh-CN" dirty="0" smtClean="0"/>
          </a:p>
          <a:p>
            <a:pPr algn="l">
              <a:lnSpc>
                <a:spcPts val="2400"/>
              </a:lnSpc>
              <a:tabLst>
                <a:tab pos="393700" algn="l"/>
                <a:tab pos="647700" algn="l"/>
                <a:tab pos="2933700" algn="l"/>
              </a:tabLst>
            </a:pPr>
            <a:r>
              <a:rPr lang="en-US" altLang="zh-CN" dirty="0" smtClean="0"/>
              <a:t>	</a:t>
            </a:r>
            <a:r>
              <a:rPr lang="en-US" altLang="zh-CN" sz="2100" dirty="0" smtClean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1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0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网络Top-10问题</a:t>
            </a:r>
          </a:p>
          <a:p>
            <a:pPr algn="l">
              <a:lnSpc>
                <a:spcPts val="1000"/>
              </a:lnSpc>
            </a:pPr>
            <a:endParaRPr lang="en-US" altLang="zh-CN" dirty="0" smtClean="0"/>
          </a:p>
          <a:p>
            <a:pPr algn="l">
              <a:lnSpc>
                <a:spcPts val="2200"/>
              </a:lnSpc>
              <a:tabLst>
                <a:tab pos="393700" algn="l"/>
                <a:tab pos="647700" algn="l"/>
                <a:tab pos="2933700" algn="l"/>
              </a:tabLst>
            </a:pPr>
            <a:r>
              <a:rPr lang="en-US" altLang="zh-CN" dirty="0" smtClean="0"/>
              <a:t>	</a:t>
            </a:r>
            <a:r>
              <a:rPr lang="en-US" altLang="zh-CN" sz="2100" dirty="0" smtClean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1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00" dirty="0" err="1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信道的不可靠特性决定了可靠数据传</a:t>
            </a:r>
            <a:r>
              <a:rPr lang="en-US" altLang="zh-CN" sz="210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00" dirty="0" err="1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输协议</a:t>
            </a:r>
            <a:r>
              <a:rPr lang="en-US" altLang="zh-CN" sz="210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(rdt)</a:t>
            </a:r>
            <a:r>
              <a:rPr lang="en-US" altLang="zh-CN" sz="2100" dirty="0" err="1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的复杂性</a:t>
            </a:r>
            <a:endParaRPr lang="en-US" altLang="zh-CN" sz="2100" dirty="0" smtClean="0">
              <a:solidFill>
                <a:srgbClr val="163794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95045" y="3639065"/>
            <a:ext cx="6705600" cy="29845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63173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可靠数据传输原理</a:t>
            </a:r>
            <a:endParaRPr lang="zh-CN" altLang="en-US" dirty="0"/>
          </a:p>
        </p:txBody>
      </p:sp>
      <p:sp>
        <p:nvSpPr>
          <p:cNvPr id="5" name="TextBox 1"/>
          <p:cNvSpPr txBox="1"/>
          <p:nvPr/>
        </p:nvSpPr>
        <p:spPr>
          <a:xfrm>
            <a:off x="879230" y="989622"/>
            <a:ext cx="7737231" cy="2649443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3100"/>
              </a:lnSpc>
              <a:tabLst>
                <a:tab pos="393700" algn="l"/>
                <a:tab pos="647700" algn="l"/>
                <a:tab pos="2933700" algn="l"/>
              </a:tabLst>
            </a:pPr>
            <a:r>
              <a:rPr lang="en-US" altLang="zh-CN" sz="2460" dirty="0" smtClean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460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什么是可靠？</a:t>
            </a:r>
          </a:p>
          <a:p>
            <a:pPr algn="l">
              <a:lnSpc>
                <a:spcPts val="1000"/>
              </a:lnSpc>
            </a:pPr>
            <a:endParaRPr lang="en-US" altLang="zh-CN" dirty="0" smtClean="0"/>
          </a:p>
          <a:p>
            <a:pPr algn="l">
              <a:lnSpc>
                <a:spcPts val="2300"/>
              </a:lnSpc>
              <a:tabLst>
                <a:tab pos="393700" algn="l"/>
                <a:tab pos="647700" algn="l"/>
                <a:tab pos="2933700" algn="l"/>
              </a:tabLst>
            </a:pPr>
            <a:r>
              <a:rPr lang="en-US" altLang="zh-CN" dirty="0" smtClean="0"/>
              <a:t>	</a:t>
            </a:r>
            <a:r>
              <a:rPr lang="en-US" altLang="zh-CN" sz="2100" dirty="0" smtClean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1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00" dirty="0" err="1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不错、不丢、不乱</a:t>
            </a:r>
            <a:endParaRPr lang="en-US" altLang="zh-CN" dirty="0" smtClean="0"/>
          </a:p>
          <a:p>
            <a:pPr algn="l">
              <a:lnSpc>
                <a:spcPts val="1000"/>
              </a:lnSpc>
            </a:pPr>
            <a:endParaRPr lang="en-US" altLang="zh-CN" dirty="0" smtClean="0"/>
          </a:p>
          <a:p>
            <a:pPr algn="l">
              <a:lnSpc>
                <a:spcPts val="3000"/>
              </a:lnSpc>
              <a:tabLst>
                <a:tab pos="393700" algn="l"/>
                <a:tab pos="647700" algn="l"/>
                <a:tab pos="2933700" algn="l"/>
              </a:tabLst>
            </a:pPr>
            <a:r>
              <a:rPr lang="en-US" altLang="zh-CN" sz="2460" dirty="0" smtClean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46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可靠数据传输协议</a:t>
            </a:r>
          </a:p>
          <a:p>
            <a:pPr algn="l">
              <a:lnSpc>
                <a:spcPts val="1000"/>
              </a:lnSpc>
            </a:pPr>
            <a:endParaRPr lang="en-US" altLang="zh-CN" dirty="0" smtClean="0"/>
          </a:p>
          <a:p>
            <a:pPr algn="l">
              <a:lnSpc>
                <a:spcPts val="2300"/>
              </a:lnSpc>
              <a:tabLst>
                <a:tab pos="393700" algn="l"/>
                <a:tab pos="647700" algn="l"/>
                <a:tab pos="2933700" algn="l"/>
              </a:tabLst>
            </a:pPr>
            <a:r>
              <a:rPr lang="en-US" altLang="zh-CN" dirty="0" smtClean="0"/>
              <a:t>	</a:t>
            </a:r>
            <a:r>
              <a:rPr lang="en-US" altLang="zh-CN" sz="2100" dirty="0" smtClean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1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00" dirty="0" err="1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可靠数据传输对应用层、传输层、链</a:t>
            </a:r>
            <a:r>
              <a:rPr lang="en-US" altLang="zh-CN" sz="210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00" dirty="0" err="1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路层都很重要</a:t>
            </a:r>
            <a:endParaRPr lang="en-US" altLang="zh-CN" sz="2100" dirty="0" smtClean="0">
              <a:solidFill>
                <a:srgbClr val="163794"/>
              </a:solidFill>
              <a:latin typeface="Times New Roman" pitchFamily="18" charset="0"/>
              <a:cs typeface="Times New Roman" pitchFamily="18" charset="0"/>
            </a:endParaRPr>
          </a:p>
          <a:p>
            <a:pPr algn="l">
              <a:lnSpc>
                <a:spcPts val="1000"/>
              </a:lnSpc>
            </a:pPr>
            <a:endParaRPr lang="en-US" altLang="zh-CN" dirty="0" smtClean="0"/>
          </a:p>
          <a:p>
            <a:pPr algn="l">
              <a:lnSpc>
                <a:spcPts val="2400"/>
              </a:lnSpc>
              <a:tabLst>
                <a:tab pos="393700" algn="l"/>
                <a:tab pos="647700" algn="l"/>
                <a:tab pos="2933700" algn="l"/>
              </a:tabLst>
            </a:pPr>
            <a:r>
              <a:rPr lang="en-US" altLang="zh-CN" dirty="0" smtClean="0"/>
              <a:t>	</a:t>
            </a:r>
            <a:r>
              <a:rPr lang="en-US" altLang="zh-CN" sz="2100" dirty="0" smtClean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1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0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网络Top-10问题</a:t>
            </a:r>
          </a:p>
          <a:p>
            <a:pPr algn="l">
              <a:lnSpc>
                <a:spcPts val="1000"/>
              </a:lnSpc>
            </a:pPr>
            <a:endParaRPr lang="en-US" altLang="zh-CN" dirty="0" smtClean="0"/>
          </a:p>
          <a:p>
            <a:pPr algn="l">
              <a:lnSpc>
                <a:spcPts val="2200"/>
              </a:lnSpc>
              <a:tabLst>
                <a:tab pos="393700" algn="l"/>
                <a:tab pos="647700" algn="l"/>
                <a:tab pos="2933700" algn="l"/>
              </a:tabLst>
            </a:pPr>
            <a:r>
              <a:rPr lang="en-US" altLang="zh-CN" dirty="0" smtClean="0"/>
              <a:t>	</a:t>
            </a:r>
            <a:r>
              <a:rPr lang="en-US" altLang="zh-CN" sz="2100" dirty="0" smtClean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1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00" dirty="0" err="1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信道的不可靠特性决定了可靠数据传</a:t>
            </a:r>
            <a:r>
              <a:rPr lang="en-US" altLang="zh-CN" sz="210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00" dirty="0" err="1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输协议</a:t>
            </a:r>
            <a:r>
              <a:rPr lang="en-US" altLang="zh-CN" sz="210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(rdt)</a:t>
            </a:r>
            <a:r>
              <a:rPr lang="en-US" altLang="zh-CN" sz="2100" dirty="0" err="1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的复杂性</a:t>
            </a:r>
            <a:endParaRPr lang="en-US" altLang="zh-CN" sz="2100" dirty="0" smtClean="0">
              <a:solidFill>
                <a:srgbClr val="163794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95045" y="3662511"/>
            <a:ext cx="6705600" cy="29845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89595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可靠数据传输原理</a:t>
            </a:r>
            <a:endParaRPr lang="zh-CN" altLang="en-US" dirty="0"/>
          </a:p>
        </p:txBody>
      </p:sp>
      <p:sp>
        <p:nvSpPr>
          <p:cNvPr id="5" name="TextBox 1"/>
          <p:cNvSpPr txBox="1"/>
          <p:nvPr/>
        </p:nvSpPr>
        <p:spPr>
          <a:xfrm>
            <a:off x="879230" y="989622"/>
            <a:ext cx="7737231" cy="2649443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3100"/>
              </a:lnSpc>
              <a:tabLst>
                <a:tab pos="393700" algn="l"/>
                <a:tab pos="647700" algn="l"/>
                <a:tab pos="2933700" algn="l"/>
              </a:tabLst>
            </a:pPr>
            <a:r>
              <a:rPr lang="en-US" altLang="zh-CN" sz="2460" dirty="0" smtClean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460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什么是可靠？</a:t>
            </a:r>
          </a:p>
          <a:p>
            <a:pPr algn="l">
              <a:lnSpc>
                <a:spcPts val="1000"/>
              </a:lnSpc>
            </a:pPr>
            <a:endParaRPr lang="en-US" altLang="zh-CN" dirty="0" smtClean="0"/>
          </a:p>
          <a:p>
            <a:pPr algn="l">
              <a:lnSpc>
                <a:spcPts val="2300"/>
              </a:lnSpc>
              <a:tabLst>
                <a:tab pos="393700" algn="l"/>
                <a:tab pos="647700" algn="l"/>
                <a:tab pos="2933700" algn="l"/>
              </a:tabLst>
            </a:pPr>
            <a:r>
              <a:rPr lang="en-US" altLang="zh-CN" dirty="0" smtClean="0"/>
              <a:t>	</a:t>
            </a:r>
            <a:r>
              <a:rPr lang="en-US" altLang="zh-CN" sz="2100" dirty="0" smtClean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1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00" dirty="0" err="1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不错、不丢、不乱</a:t>
            </a:r>
            <a:endParaRPr lang="en-US" altLang="zh-CN" dirty="0" smtClean="0"/>
          </a:p>
          <a:p>
            <a:pPr algn="l">
              <a:lnSpc>
                <a:spcPts val="1000"/>
              </a:lnSpc>
            </a:pPr>
            <a:endParaRPr lang="en-US" altLang="zh-CN" dirty="0" smtClean="0"/>
          </a:p>
          <a:p>
            <a:pPr algn="l">
              <a:lnSpc>
                <a:spcPts val="3000"/>
              </a:lnSpc>
              <a:tabLst>
                <a:tab pos="393700" algn="l"/>
                <a:tab pos="647700" algn="l"/>
                <a:tab pos="2933700" algn="l"/>
              </a:tabLst>
            </a:pPr>
            <a:r>
              <a:rPr lang="en-US" altLang="zh-CN" sz="2460" dirty="0" smtClean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46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可靠数据传输协议</a:t>
            </a:r>
          </a:p>
          <a:p>
            <a:pPr algn="l">
              <a:lnSpc>
                <a:spcPts val="1000"/>
              </a:lnSpc>
            </a:pPr>
            <a:endParaRPr lang="en-US" altLang="zh-CN" dirty="0" smtClean="0"/>
          </a:p>
          <a:p>
            <a:pPr algn="l">
              <a:lnSpc>
                <a:spcPts val="2300"/>
              </a:lnSpc>
              <a:tabLst>
                <a:tab pos="393700" algn="l"/>
                <a:tab pos="647700" algn="l"/>
                <a:tab pos="2933700" algn="l"/>
              </a:tabLst>
            </a:pPr>
            <a:r>
              <a:rPr lang="en-US" altLang="zh-CN" dirty="0" smtClean="0"/>
              <a:t>	</a:t>
            </a:r>
            <a:r>
              <a:rPr lang="en-US" altLang="zh-CN" sz="2100" dirty="0" smtClean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1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00" dirty="0" err="1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可靠数据传输对应用层、传输层、链</a:t>
            </a:r>
            <a:r>
              <a:rPr lang="en-US" altLang="zh-CN" sz="210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00" dirty="0" err="1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路层都很重要</a:t>
            </a:r>
            <a:endParaRPr lang="en-US" altLang="zh-CN" sz="2100" dirty="0" smtClean="0">
              <a:solidFill>
                <a:srgbClr val="163794"/>
              </a:solidFill>
              <a:latin typeface="Times New Roman" pitchFamily="18" charset="0"/>
              <a:cs typeface="Times New Roman" pitchFamily="18" charset="0"/>
            </a:endParaRPr>
          </a:p>
          <a:p>
            <a:pPr algn="l">
              <a:lnSpc>
                <a:spcPts val="1000"/>
              </a:lnSpc>
            </a:pPr>
            <a:endParaRPr lang="en-US" altLang="zh-CN" dirty="0" smtClean="0"/>
          </a:p>
          <a:p>
            <a:pPr algn="l">
              <a:lnSpc>
                <a:spcPts val="2400"/>
              </a:lnSpc>
              <a:tabLst>
                <a:tab pos="393700" algn="l"/>
                <a:tab pos="647700" algn="l"/>
                <a:tab pos="2933700" algn="l"/>
              </a:tabLst>
            </a:pPr>
            <a:r>
              <a:rPr lang="en-US" altLang="zh-CN" dirty="0" smtClean="0"/>
              <a:t>	</a:t>
            </a:r>
            <a:r>
              <a:rPr lang="en-US" altLang="zh-CN" sz="2100" dirty="0" smtClean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1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0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网络Top-10问题</a:t>
            </a:r>
          </a:p>
          <a:p>
            <a:pPr algn="l">
              <a:lnSpc>
                <a:spcPts val="1000"/>
              </a:lnSpc>
            </a:pPr>
            <a:endParaRPr lang="en-US" altLang="zh-CN" dirty="0" smtClean="0"/>
          </a:p>
          <a:p>
            <a:pPr algn="l">
              <a:lnSpc>
                <a:spcPts val="2200"/>
              </a:lnSpc>
              <a:tabLst>
                <a:tab pos="393700" algn="l"/>
                <a:tab pos="647700" algn="l"/>
                <a:tab pos="2933700" algn="l"/>
              </a:tabLst>
            </a:pPr>
            <a:r>
              <a:rPr lang="en-US" altLang="zh-CN" dirty="0" smtClean="0"/>
              <a:t>	</a:t>
            </a:r>
            <a:r>
              <a:rPr lang="en-US" altLang="zh-CN" sz="2100" dirty="0" smtClean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1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00" dirty="0" err="1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信道的不可靠特性决定了可靠数据传</a:t>
            </a:r>
            <a:r>
              <a:rPr lang="en-US" altLang="zh-CN" sz="210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00" dirty="0" err="1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输协议</a:t>
            </a:r>
            <a:r>
              <a:rPr lang="en-US" altLang="zh-CN" sz="210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(rdt)</a:t>
            </a:r>
            <a:r>
              <a:rPr lang="en-US" altLang="zh-CN" sz="2100" dirty="0" err="1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的复杂性</a:t>
            </a:r>
            <a:endParaRPr lang="en-US" altLang="zh-CN" sz="2100" dirty="0" smtClean="0">
              <a:solidFill>
                <a:srgbClr val="163794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95045" y="3744573"/>
            <a:ext cx="6705600" cy="29718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55718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可靠数据传输协议基本结构：接口</a:t>
            </a:r>
            <a:endParaRPr lang="zh-CN" alt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14400" y="1580662"/>
            <a:ext cx="7493000" cy="4000500"/>
          </a:xfrm>
          <a:prstGeom prst="rect">
            <a:avLst/>
          </a:prstGeom>
          <a:noFill/>
        </p:spPr>
      </p:pic>
      <p:sp>
        <p:nvSpPr>
          <p:cNvPr id="8" name="TextBox 1"/>
          <p:cNvSpPr txBox="1"/>
          <p:nvPr/>
        </p:nvSpPr>
        <p:spPr>
          <a:xfrm>
            <a:off x="1019913" y="1862996"/>
            <a:ext cx="3172343" cy="375230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1600"/>
              </a:lnSpc>
              <a:tabLst>
                <a:tab pos="25400" algn="l"/>
                <a:tab pos="127000" algn="l"/>
                <a:tab pos="406400" algn="l"/>
                <a:tab pos="469900" algn="l"/>
              </a:tabLst>
            </a:pPr>
            <a:r>
              <a:rPr lang="en-US" altLang="zh-CN" sz="1584" dirty="0" smtClean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rdt_send():</a:t>
            </a:r>
            <a:r>
              <a:rPr lang="en-US" altLang="zh-CN" sz="1584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被上次应用调用，将</a:t>
            </a:r>
          </a:p>
          <a:p>
            <a:pPr algn="l">
              <a:lnSpc>
                <a:spcPts val="2100"/>
              </a:lnSpc>
              <a:tabLst>
                <a:tab pos="25400" algn="l"/>
                <a:tab pos="127000" algn="l"/>
                <a:tab pos="406400" algn="l"/>
                <a:tab pos="469900" algn="l"/>
              </a:tabLst>
            </a:pPr>
            <a:r>
              <a:rPr lang="en-US" altLang="zh-CN" dirty="0" smtClean="0"/>
              <a:t>			</a:t>
            </a:r>
            <a:r>
              <a:rPr lang="en-US" altLang="zh-CN" sz="1584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数据交给</a:t>
            </a:r>
            <a:r>
              <a:rPr lang="en-US" altLang="zh-CN" sz="1584" b="1" dirty="0" smtClean="0">
                <a:solidFill>
                  <a:srgbClr val="163794"/>
                </a:solidFill>
                <a:latin typeface="Comic Sans MS" pitchFamily="18" charset="0"/>
                <a:cs typeface="Comic Sans MS" pitchFamily="18" charset="0"/>
              </a:rPr>
              <a:t>rdt</a:t>
            </a:r>
            <a:r>
              <a:rPr lang="en-US" altLang="zh-CN" sz="1584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以发送给对方</a:t>
            </a:r>
          </a:p>
          <a:p>
            <a:pPr algn="l">
              <a:lnSpc>
                <a:spcPts val="1000"/>
              </a:lnSpc>
            </a:pPr>
            <a:endParaRPr lang="en-US" altLang="zh-CN" dirty="0" smtClean="0"/>
          </a:p>
          <a:p>
            <a:pPr algn="l">
              <a:lnSpc>
                <a:spcPts val="1000"/>
              </a:lnSpc>
            </a:pPr>
            <a:endParaRPr lang="en-US" altLang="zh-CN" dirty="0" smtClean="0"/>
          </a:p>
          <a:p>
            <a:pPr algn="l">
              <a:lnSpc>
                <a:spcPts val="1000"/>
              </a:lnSpc>
            </a:pPr>
            <a:endParaRPr lang="en-US" altLang="zh-CN" dirty="0" smtClean="0"/>
          </a:p>
          <a:p>
            <a:pPr algn="l">
              <a:lnSpc>
                <a:spcPts val="1000"/>
              </a:lnSpc>
            </a:pPr>
            <a:endParaRPr lang="en-US" altLang="zh-CN" dirty="0" smtClean="0"/>
          </a:p>
          <a:p>
            <a:pPr algn="l">
              <a:lnSpc>
                <a:spcPts val="1000"/>
              </a:lnSpc>
            </a:pPr>
            <a:endParaRPr lang="en-US" altLang="zh-CN" dirty="0" smtClean="0"/>
          </a:p>
          <a:p>
            <a:pPr algn="l">
              <a:lnSpc>
                <a:spcPts val="1000"/>
              </a:lnSpc>
            </a:pPr>
            <a:endParaRPr lang="en-US" altLang="zh-CN" dirty="0" smtClean="0"/>
          </a:p>
          <a:p>
            <a:pPr algn="l">
              <a:lnSpc>
                <a:spcPts val="2700"/>
              </a:lnSpc>
              <a:tabLst>
                <a:tab pos="25400" algn="l"/>
                <a:tab pos="127000" algn="l"/>
                <a:tab pos="406400" algn="l"/>
                <a:tab pos="469900" algn="l"/>
              </a:tabLst>
            </a:pPr>
            <a:r>
              <a:rPr lang="en-US" altLang="zh-CN" dirty="0" smtClean="0"/>
              <a:t>				</a:t>
            </a:r>
            <a:r>
              <a:rPr lang="en-US" altLang="zh-CN" sz="2100" dirty="0" err="1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发送方</a:t>
            </a:r>
            <a:endParaRPr lang="en-US" altLang="zh-CN" sz="2100" dirty="0" smtClean="0">
              <a:solidFill>
                <a:srgbClr val="163794"/>
              </a:solidFill>
              <a:latin typeface="Times New Roman" pitchFamily="18" charset="0"/>
              <a:cs typeface="Times New Roman" pitchFamily="18" charset="0"/>
            </a:endParaRPr>
          </a:p>
          <a:p>
            <a:pPr algn="l">
              <a:lnSpc>
                <a:spcPts val="1000"/>
              </a:lnSpc>
            </a:pPr>
            <a:endParaRPr lang="en-US" altLang="zh-CN" dirty="0" smtClean="0"/>
          </a:p>
          <a:p>
            <a:pPr algn="l">
              <a:lnSpc>
                <a:spcPts val="1000"/>
              </a:lnSpc>
            </a:pPr>
            <a:endParaRPr lang="en-US" altLang="zh-CN" dirty="0" smtClean="0"/>
          </a:p>
          <a:p>
            <a:pPr algn="l">
              <a:lnSpc>
                <a:spcPts val="1000"/>
              </a:lnSpc>
            </a:pPr>
            <a:endParaRPr lang="en-US" altLang="zh-CN" dirty="0" smtClean="0"/>
          </a:p>
          <a:p>
            <a:pPr algn="l">
              <a:lnSpc>
                <a:spcPts val="1000"/>
              </a:lnSpc>
            </a:pPr>
            <a:endParaRPr lang="en-US" altLang="zh-CN" dirty="0" smtClean="0"/>
          </a:p>
          <a:p>
            <a:pPr algn="l">
              <a:lnSpc>
                <a:spcPts val="1000"/>
              </a:lnSpc>
            </a:pPr>
            <a:endParaRPr lang="en-US" altLang="zh-CN" dirty="0" smtClean="0"/>
          </a:p>
          <a:p>
            <a:pPr algn="l">
              <a:lnSpc>
                <a:spcPts val="1000"/>
              </a:lnSpc>
            </a:pPr>
            <a:endParaRPr lang="en-US" altLang="zh-CN" dirty="0" smtClean="0"/>
          </a:p>
          <a:p>
            <a:pPr algn="l">
              <a:lnSpc>
                <a:spcPts val="1000"/>
              </a:lnSpc>
            </a:pPr>
            <a:endParaRPr lang="en-US" altLang="zh-CN" dirty="0" smtClean="0"/>
          </a:p>
          <a:p>
            <a:pPr algn="l">
              <a:lnSpc>
                <a:spcPts val="1000"/>
              </a:lnSpc>
            </a:pPr>
            <a:endParaRPr lang="en-US" altLang="zh-CN" dirty="0" smtClean="0"/>
          </a:p>
          <a:p>
            <a:pPr algn="l">
              <a:lnSpc>
                <a:spcPts val="1000"/>
              </a:lnSpc>
            </a:pPr>
            <a:endParaRPr lang="en-US" altLang="zh-CN" dirty="0" smtClean="0"/>
          </a:p>
          <a:p>
            <a:pPr algn="l">
              <a:lnSpc>
                <a:spcPts val="1000"/>
              </a:lnSpc>
            </a:pPr>
            <a:endParaRPr lang="en-US" altLang="zh-CN" dirty="0" smtClean="0"/>
          </a:p>
          <a:p>
            <a:pPr algn="l">
              <a:lnSpc>
                <a:spcPts val="1000"/>
              </a:lnSpc>
            </a:pPr>
            <a:endParaRPr lang="en-US" altLang="zh-CN" dirty="0" smtClean="0"/>
          </a:p>
          <a:p>
            <a:pPr algn="l">
              <a:lnSpc>
                <a:spcPts val="1000"/>
              </a:lnSpc>
            </a:pPr>
            <a:endParaRPr lang="en-US" altLang="zh-CN" dirty="0" smtClean="0"/>
          </a:p>
          <a:p>
            <a:pPr algn="l">
              <a:lnSpc>
                <a:spcPts val="1000"/>
              </a:lnSpc>
            </a:pPr>
            <a:endParaRPr lang="en-US" altLang="zh-CN" dirty="0" smtClean="0"/>
          </a:p>
          <a:p>
            <a:pPr algn="l">
              <a:lnSpc>
                <a:spcPts val="1700"/>
              </a:lnSpc>
              <a:tabLst>
                <a:tab pos="25400" algn="l"/>
                <a:tab pos="127000" algn="l"/>
                <a:tab pos="406400" algn="l"/>
                <a:tab pos="469900" algn="l"/>
              </a:tabLst>
            </a:pPr>
            <a:r>
              <a:rPr lang="en-US" altLang="zh-CN" dirty="0" smtClean="0"/>
              <a:t>	</a:t>
            </a:r>
            <a:r>
              <a:rPr lang="en-US" altLang="zh-CN" sz="1584" dirty="0" smtClean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udt_send():</a:t>
            </a:r>
            <a:r>
              <a:rPr lang="en-US" altLang="zh-CN" sz="158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84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被</a:t>
            </a:r>
            <a:r>
              <a:rPr lang="en-US" altLang="zh-CN" sz="1584" b="1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rdt</a:t>
            </a:r>
            <a:r>
              <a:rPr lang="en-US" altLang="zh-CN" sz="1584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调用，在不</a:t>
            </a:r>
          </a:p>
          <a:p>
            <a:pPr algn="l">
              <a:lnSpc>
                <a:spcPts val="1800"/>
              </a:lnSpc>
              <a:tabLst>
                <a:tab pos="25400" algn="l"/>
                <a:tab pos="127000" algn="l"/>
                <a:tab pos="406400" algn="l"/>
                <a:tab pos="469900" algn="l"/>
              </a:tabLst>
            </a:pPr>
            <a:r>
              <a:rPr lang="en-US" altLang="zh-CN" dirty="0" smtClean="0"/>
              <a:t>		</a:t>
            </a:r>
            <a:r>
              <a:rPr lang="en-US" altLang="zh-CN" sz="1584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可靠信道上向接收方传输数据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5058513" y="1723296"/>
            <a:ext cx="3305392" cy="389337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1700"/>
              </a:lnSpc>
              <a:tabLst>
                <a:tab pos="215900" algn="l"/>
                <a:tab pos="381000" algn="l"/>
                <a:tab pos="1130300" algn="l"/>
                <a:tab pos="1993900" algn="l"/>
              </a:tabLst>
            </a:pPr>
            <a:r>
              <a:rPr lang="en-US" altLang="zh-CN" dirty="0" smtClean="0"/>
              <a:t>	</a:t>
            </a:r>
            <a:r>
              <a:rPr lang="en-US" altLang="zh-CN" sz="1584" dirty="0" smtClean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deliver_data():</a:t>
            </a:r>
            <a:r>
              <a:rPr lang="en-US" altLang="zh-CN" sz="158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84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被</a:t>
            </a:r>
            <a:r>
              <a:rPr lang="en-US" altLang="zh-CN" sz="1584" b="1" dirty="0" smtClean="0">
                <a:solidFill>
                  <a:srgbClr val="163794"/>
                </a:solidFill>
                <a:latin typeface="Comic Sans MS" pitchFamily="18" charset="0"/>
                <a:cs typeface="Comic Sans MS" pitchFamily="18" charset="0"/>
              </a:rPr>
              <a:t>rdt</a:t>
            </a:r>
            <a:r>
              <a:rPr lang="en-US" altLang="zh-CN" sz="1584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调</a:t>
            </a:r>
          </a:p>
          <a:p>
            <a:pPr algn="l">
              <a:lnSpc>
                <a:spcPts val="1700"/>
              </a:lnSpc>
              <a:tabLst>
                <a:tab pos="215900" algn="l"/>
                <a:tab pos="381000" algn="l"/>
                <a:tab pos="1130300" algn="l"/>
                <a:tab pos="1993900" algn="l"/>
              </a:tabLst>
            </a:pPr>
            <a:r>
              <a:rPr lang="en-US" altLang="zh-CN" dirty="0" smtClean="0"/>
              <a:t>		</a:t>
            </a:r>
            <a:r>
              <a:rPr lang="en-US" altLang="zh-CN" sz="1584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用，向上层应用交付数据</a:t>
            </a:r>
          </a:p>
          <a:p>
            <a:pPr algn="l">
              <a:lnSpc>
                <a:spcPts val="1000"/>
              </a:lnSpc>
            </a:pPr>
            <a:endParaRPr lang="en-US" altLang="zh-CN" dirty="0" smtClean="0"/>
          </a:p>
          <a:p>
            <a:pPr algn="l">
              <a:lnSpc>
                <a:spcPts val="1000"/>
              </a:lnSpc>
            </a:pPr>
            <a:endParaRPr lang="en-US" altLang="zh-CN" dirty="0" smtClean="0"/>
          </a:p>
          <a:p>
            <a:pPr algn="l">
              <a:lnSpc>
                <a:spcPts val="1000"/>
              </a:lnSpc>
            </a:pPr>
            <a:endParaRPr lang="en-US" altLang="zh-CN" dirty="0" smtClean="0"/>
          </a:p>
          <a:p>
            <a:pPr algn="l">
              <a:lnSpc>
                <a:spcPts val="1000"/>
              </a:lnSpc>
            </a:pPr>
            <a:endParaRPr lang="en-US" altLang="zh-CN" dirty="0" smtClean="0"/>
          </a:p>
          <a:p>
            <a:pPr algn="l">
              <a:lnSpc>
                <a:spcPts val="1000"/>
              </a:lnSpc>
            </a:pPr>
            <a:endParaRPr lang="en-US" altLang="zh-CN" dirty="0" smtClean="0"/>
          </a:p>
          <a:p>
            <a:pPr algn="l">
              <a:lnSpc>
                <a:spcPts val="1000"/>
              </a:lnSpc>
            </a:pPr>
            <a:endParaRPr lang="en-US" altLang="zh-CN" dirty="0" smtClean="0"/>
          </a:p>
          <a:p>
            <a:pPr algn="l">
              <a:lnSpc>
                <a:spcPts val="1000"/>
              </a:lnSpc>
            </a:pPr>
            <a:endParaRPr lang="en-US" altLang="zh-CN" dirty="0" smtClean="0"/>
          </a:p>
          <a:p>
            <a:pPr algn="l">
              <a:lnSpc>
                <a:spcPts val="3000"/>
              </a:lnSpc>
              <a:tabLst>
                <a:tab pos="215900" algn="l"/>
                <a:tab pos="381000" algn="l"/>
                <a:tab pos="1130300" algn="l"/>
                <a:tab pos="1993900" algn="l"/>
              </a:tabLst>
            </a:pPr>
            <a:r>
              <a:rPr lang="en-US" altLang="zh-CN" dirty="0" smtClean="0"/>
              <a:t>				</a:t>
            </a:r>
            <a:r>
              <a:rPr lang="en-US" altLang="zh-CN" sz="210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接收方</a:t>
            </a:r>
          </a:p>
          <a:p>
            <a:pPr algn="l">
              <a:lnSpc>
                <a:spcPts val="1000"/>
              </a:lnSpc>
            </a:pPr>
            <a:endParaRPr lang="en-US" altLang="zh-CN" dirty="0" smtClean="0"/>
          </a:p>
          <a:p>
            <a:pPr algn="l">
              <a:lnSpc>
                <a:spcPts val="1000"/>
              </a:lnSpc>
            </a:pPr>
            <a:endParaRPr lang="en-US" altLang="zh-CN" dirty="0" smtClean="0"/>
          </a:p>
          <a:p>
            <a:pPr algn="l">
              <a:lnSpc>
                <a:spcPts val="1000"/>
              </a:lnSpc>
            </a:pPr>
            <a:endParaRPr lang="en-US" altLang="zh-CN" dirty="0" smtClean="0"/>
          </a:p>
          <a:p>
            <a:pPr algn="l">
              <a:lnSpc>
                <a:spcPts val="1000"/>
              </a:lnSpc>
            </a:pPr>
            <a:endParaRPr lang="en-US" altLang="zh-CN" dirty="0" smtClean="0"/>
          </a:p>
          <a:p>
            <a:pPr algn="l">
              <a:lnSpc>
                <a:spcPts val="1000"/>
              </a:lnSpc>
            </a:pPr>
            <a:endParaRPr lang="en-US" altLang="zh-CN" dirty="0" smtClean="0"/>
          </a:p>
          <a:p>
            <a:pPr algn="l">
              <a:lnSpc>
                <a:spcPts val="1000"/>
              </a:lnSpc>
            </a:pPr>
            <a:endParaRPr lang="en-US" altLang="zh-CN" dirty="0" smtClean="0"/>
          </a:p>
          <a:p>
            <a:pPr algn="l">
              <a:lnSpc>
                <a:spcPts val="1000"/>
              </a:lnSpc>
            </a:pPr>
            <a:endParaRPr lang="en-US" altLang="zh-CN" dirty="0" smtClean="0"/>
          </a:p>
          <a:p>
            <a:pPr algn="l">
              <a:lnSpc>
                <a:spcPts val="1000"/>
              </a:lnSpc>
            </a:pPr>
            <a:endParaRPr lang="en-US" altLang="zh-CN" dirty="0" smtClean="0"/>
          </a:p>
          <a:p>
            <a:pPr algn="l">
              <a:lnSpc>
                <a:spcPts val="1000"/>
              </a:lnSpc>
            </a:pPr>
            <a:endParaRPr lang="en-US" altLang="zh-CN" dirty="0" smtClean="0"/>
          </a:p>
          <a:p>
            <a:pPr algn="l">
              <a:lnSpc>
                <a:spcPts val="1000"/>
              </a:lnSpc>
            </a:pPr>
            <a:endParaRPr lang="en-US" altLang="zh-CN" dirty="0" smtClean="0"/>
          </a:p>
          <a:p>
            <a:pPr algn="l">
              <a:lnSpc>
                <a:spcPts val="1000"/>
              </a:lnSpc>
            </a:pPr>
            <a:endParaRPr lang="en-US" altLang="zh-CN" dirty="0" smtClean="0"/>
          </a:p>
          <a:p>
            <a:pPr algn="l">
              <a:lnSpc>
                <a:spcPts val="1000"/>
              </a:lnSpc>
            </a:pPr>
            <a:endParaRPr lang="en-US" altLang="zh-CN" dirty="0" smtClean="0"/>
          </a:p>
          <a:p>
            <a:pPr algn="l">
              <a:lnSpc>
                <a:spcPts val="1000"/>
              </a:lnSpc>
            </a:pPr>
            <a:endParaRPr lang="en-US" altLang="zh-CN" dirty="0" smtClean="0"/>
          </a:p>
          <a:p>
            <a:pPr algn="l">
              <a:lnSpc>
                <a:spcPts val="1700"/>
              </a:lnSpc>
              <a:tabLst>
                <a:tab pos="215900" algn="l"/>
                <a:tab pos="381000" algn="l"/>
                <a:tab pos="1130300" algn="l"/>
                <a:tab pos="1993900" algn="l"/>
              </a:tabLst>
            </a:pPr>
            <a:r>
              <a:rPr lang="en-US" altLang="zh-CN" sz="1584" dirty="0" smtClean="0">
                <a:solidFill>
                  <a:srgbClr val="FF0000"/>
                </a:solidFill>
                <a:latin typeface="Courier New" pitchFamily="18" charset="0"/>
                <a:cs typeface="Courier New" pitchFamily="18" charset="0"/>
              </a:rPr>
              <a:t>rdt_rcv():</a:t>
            </a:r>
            <a:r>
              <a:rPr lang="en-US" altLang="zh-CN" sz="158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84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当数据包到达接收方信</a:t>
            </a:r>
          </a:p>
          <a:p>
            <a:pPr algn="l">
              <a:lnSpc>
                <a:spcPts val="1900"/>
              </a:lnSpc>
              <a:tabLst>
                <a:tab pos="215900" algn="l"/>
                <a:tab pos="381000" algn="l"/>
                <a:tab pos="1130300" algn="l"/>
                <a:tab pos="1993900" algn="l"/>
              </a:tabLst>
            </a:pPr>
            <a:r>
              <a:rPr lang="en-US" altLang="zh-CN" dirty="0" smtClean="0"/>
              <a:t>			</a:t>
            </a:r>
            <a:r>
              <a:rPr lang="en-US" altLang="zh-CN" sz="1584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道时被调用</a:t>
            </a:r>
          </a:p>
        </p:txBody>
      </p:sp>
    </p:spTree>
    <p:extLst>
      <p:ext uri="{BB962C8B-B14F-4D97-AF65-F5344CB8AC3E}">
        <p14:creationId xmlns:p14="http://schemas.microsoft.com/office/powerpoint/2010/main" val="31852672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可靠数据传输协议</a:t>
            </a:r>
            <a:endParaRPr lang="zh-CN" altLang="en-US" dirty="0"/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743571" y="4437186"/>
            <a:ext cx="4927600" cy="1346200"/>
          </a:xfrm>
          <a:prstGeom prst="rect">
            <a:avLst/>
          </a:prstGeom>
          <a:noFill/>
        </p:spPr>
      </p:pic>
      <p:sp>
        <p:nvSpPr>
          <p:cNvPr id="9" name="TextBox 1"/>
          <p:cNvSpPr txBox="1"/>
          <p:nvPr/>
        </p:nvSpPr>
        <p:spPr>
          <a:xfrm>
            <a:off x="1584571" y="4551486"/>
            <a:ext cx="2000548" cy="96949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1700"/>
              </a:lnSpc>
              <a:tabLst>
                <a:tab pos="76200" algn="l"/>
                <a:tab pos="127000" algn="l"/>
                <a:tab pos="571500" algn="l"/>
              </a:tabLst>
            </a:pPr>
            <a:r>
              <a:rPr lang="en-US" altLang="zh-CN" dirty="0" smtClean="0"/>
              <a:t>	</a:t>
            </a:r>
            <a:r>
              <a:rPr lang="en-US" altLang="zh-CN" sz="1584" b="1" dirty="0" smtClean="0">
                <a:solidFill>
                  <a:srgbClr val="FF0000"/>
                </a:solidFill>
                <a:latin typeface="Comic Sans MS" pitchFamily="18" charset="0"/>
                <a:cs typeface="Comic Sans MS" pitchFamily="18" charset="0"/>
              </a:rPr>
              <a:t>state:</a:t>
            </a:r>
            <a:r>
              <a:rPr lang="en-US" altLang="zh-CN" sz="158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84" b="1" dirty="0" smtClean="0">
                <a:solidFill>
                  <a:srgbClr val="163794"/>
                </a:solidFill>
                <a:latin typeface="Comic Sans MS" pitchFamily="18" charset="0"/>
                <a:cs typeface="Comic Sans MS" pitchFamily="18" charset="0"/>
              </a:rPr>
              <a:t>when</a:t>
            </a:r>
            <a:r>
              <a:rPr lang="en-US" altLang="zh-CN" sz="158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84" b="1" dirty="0" smtClean="0">
                <a:solidFill>
                  <a:srgbClr val="163794"/>
                </a:solidFill>
                <a:latin typeface="Comic Sans MS" pitchFamily="18" charset="0"/>
                <a:cs typeface="Comic Sans MS" pitchFamily="18" charset="0"/>
              </a:rPr>
              <a:t>in</a:t>
            </a:r>
            <a:r>
              <a:rPr lang="en-US" altLang="zh-CN" sz="158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84" b="1" dirty="0" smtClean="0">
                <a:solidFill>
                  <a:srgbClr val="163794"/>
                </a:solidFill>
                <a:latin typeface="Comic Sans MS" pitchFamily="18" charset="0"/>
                <a:cs typeface="Comic Sans MS" pitchFamily="18" charset="0"/>
              </a:rPr>
              <a:t>this</a:t>
            </a:r>
          </a:p>
          <a:p>
            <a:pPr algn="l">
              <a:lnSpc>
                <a:spcPts val="1800"/>
              </a:lnSpc>
              <a:tabLst>
                <a:tab pos="76200" algn="l"/>
                <a:tab pos="127000" algn="l"/>
                <a:tab pos="571500" algn="l"/>
              </a:tabLst>
            </a:pPr>
            <a:r>
              <a:rPr lang="en-US" altLang="zh-CN" dirty="0" smtClean="0"/>
              <a:t>		</a:t>
            </a:r>
            <a:r>
              <a:rPr lang="en-US" altLang="zh-CN" sz="1584" b="1" dirty="0" smtClean="0">
                <a:solidFill>
                  <a:srgbClr val="163794"/>
                </a:solidFill>
                <a:latin typeface="Comic Sans MS" pitchFamily="18" charset="0"/>
                <a:cs typeface="Comic Sans MS" pitchFamily="18" charset="0"/>
              </a:rPr>
              <a:t>“state”</a:t>
            </a:r>
            <a:r>
              <a:rPr lang="en-US" altLang="zh-CN" sz="158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84" b="1" dirty="0" smtClean="0">
                <a:solidFill>
                  <a:srgbClr val="163794"/>
                </a:solidFill>
                <a:latin typeface="Comic Sans MS" pitchFamily="18" charset="0"/>
                <a:cs typeface="Comic Sans MS" pitchFamily="18" charset="0"/>
              </a:rPr>
              <a:t>next</a:t>
            </a:r>
            <a:r>
              <a:rPr lang="en-US" altLang="zh-CN" sz="158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84" b="1" dirty="0" smtClean="0">
                <a:solidFill>
                  <a:srgbClr val="163794"/>
                </a:solidFill>
                <a:latin typeface="Comic Sans MS" pitchFamily="18" charset="0"/>
                <a:cs typeface="Comic Sans MS" pitchFamily="18" charset="0"/>
              </a:rPr>
              <a:t>state</a:t>
            </a:r>
          </a:p>
          <a:p>
            <a:pPr algn="l">
              <a:lnSpc>
                <a:spcPts val="1800"/>
              </a:lnSpc>
              <a:tabLst>
                <a:tab pos="76200" algn="l"/>
                <a:tab pos="127000" algn="l"/>
                <a:tab pos="571500" algn="l"/>
              </a:tabLst>
            </a:pPr>
            <a:r>
              <a:rPr lang="en-US" altLang="zh-CN" sz="1584" b="1" dirty="0" smtClean="0">
                <a:solidFill>
                  <a:srgbClr val="163794"/>
                </a:solidFill>
                <a:latin typeface="Comic Sans MS" pitchFamily="18" charset="0"/>
                <a:cs typeface="Comic Sans MS" pitchFamily="18" charset="0"/>
              </a:rPr>
              <a:t>uniquely</a:t>
            </a:r>
            <a:r>
              <a:rPr lang="en-US" altLang="zh-CN" sz="158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84" b="1" dirty="0" smtClean="0">
                <a:solidFill>
                  <a:srgbClr val="163794"/>
                </a:solidFill>
                <a:latin typeface="Comic Sans MS" pitchFamily="18" charset="0"/>
                <a:cs typeface="Comic Sans MS" pitchFamily="18" charset="0"/>
              </a:rPr>
              <a:t>determined</a:t>
            </a:r>
          </a:p>
          <a:p>
            <a:pPr algn="l">
              <a:lnSpc>
                <a:spcPts val="1900"/>
              </a:lnSpc>
              <a:tabLst>
                <a:tab pos="76200" algn="l"/>
                <a:tab pos="127000" algn="l"/>
                <a:tab pos="571500" algn="l"/>
              </a:tabLst>
            </a:pPr>
            <a:r>
              <a:rPr lang="en-US" altLang="zh-CN" dirty="0" smtClean="0"/>
              <a:t>			</a:t>
            </a:r>
            <a:r>
              <a:rPr lang="en-US" altLang="zh-CN" sz="1584" b="1" dirty="0" smtClean="0">
                <a:solidFill>
                  <a:srgbClr val="163794"/>
                </a:solidFill>
                <a:latin typeface="Comic Sans MS" pitchFamily="18" charset="0"/>
                <a:cs typeface="Comic Sans MS" pitchFamily="18" charset="0"/>
              </a:rPr>
              <a:t>by</a:t>
            </a:r>
            <a:r>
              <a:rPr lang="en-US" altLang="zh-CN" sz="158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84" b="1" dirty="0" smtClean="0">
                <a:solidFill>
                  <a:srgbClr val="163794"/>
                </a:solidFill>
                <a:latin typeface="Comic Sans MS" pitchFamily="18" charset="0"/>
                <a:cs typeface="Comic Sans MS" pitchFamily="18" charset="0"/>
              </a:rPr>
              <a:t>next</a:t>
            </a:r>
            <a:r>
              <a:rPr lang="en-US" altLang="zh-CN" sz="158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84" b="1" dirty="0" smtClean="0">
                <a:solidFill>
                  <a:srgbClr val="163794"/>
                </a:solidFill>
                <a:latin typeface="Comic Sans MS" pitchFamily="18" charset="0"/>
                <a:cs typeface="Comic Sans MS" pitchFamily="18" charset="0"/>
              </a:rPr>
              <a:t>event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3807071" y="4665786"/>
            <a:ext cx="570669" cy="54630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1800"/>
              </a:lnSpc>
              <a:tabLst>
                <a:tab pos="215900" algn="l"/>
              </a:tabLst>
            </a:pPr>
            <a:r>
              <a:rPr lang="en-US" altLang="zh-CN" sz="1752" b="1" dirty="0" smtClean="0">
                <a:solidFill>
                  <a:srgbClr val="163794"/>
                </a:solidFill>
                <a:latin typeface="Comic Sans MS" pitchFamily="18" charset="0"/>
                <a:cs typeface="Comic Sans MS" pitchFamily="18" charset="0"/>
              </a:rPr>
              <a:t>state</a:t>
            </a:r>
          </a:p>
          <a:p>
            <a:pPr algn="l">
              <a:lnSpc>
                <a:spcPts val="2100"/>
              </a:lnSpc>
              <a:tabLst>
                <a:tab pos="215900" algn="l"/>
              </a:tabLst>
            </a:pPr>
            <a:r>
              <a:rPr lang="en-US" altLang="zh-CN" dirty="0" smtClean="0"/>
              <a:t>	</a:t>
            </a:r>
            <a:r>
              <a:rPr lang="en-US" altLang="zh-CN" sz="1752" b="1" dirty="0" smtClean="0">
                <a:solidFill>
                  <a:srgbClr val="163794"/>
                </a:solidFill>
                <a:latin typeface="Comic Sans MS" pitchFamily="18" charset="0"/>
                <a:cs typeface="Comic Sans MS" pitchFamily="18" charset="0"/>
              </a:rPr>
              <a:t>1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7972671" y="4754686"/>
            <a:ext cx="570669" cy="54630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1800"/>
              </a:lnSpc>
              <a:tabLst>
                <a:tab pos="215900" algn="l"/>
              </a:tabLst>
            </a:pPr>
            <a:r>
              <a:rPr lang="en-US" altLang="zh-CN" sz="1752" b="1" dirty="0" smtClean="0">
                <a:solidFill>
                  <a:srgbClr val="163794"/>
                </a:solidFill>
                <a:latin typeface="Comic Sans MS" pitchFamily="18" charset="0"/>
                <a:cs typeface="Comic Sans MS" pitchFamily="18" charset="0"/>
              </a:rPr>
              <a:t>state</a:t>
            </a:r>
          </a:p>
          <a:p>
            <a:pPr algn="l">
              <a:lnSpc>
                <a:spcPts val="2100"/>
              </a:lnSpc>
              <a:tabLst>
                <a:tab pos="215900" algn="l"/>
              </a:tabLst>
            </a:pPr>
            <a:r>
              <a:rPr lang="en-US" altLang="zh-CN" dirty="0" smtClean="0"/>
              <a:t>	</a:t>
            </a:r>
            <a:r>
              <a:rPr lang="en-US" altLang="zh-CN" sz="1752" b="1" dirty="0" smtClean="0">
                <a:solidFill>
                  <a:srgbClr val="163794"/>
                </a:solidFill>
                <a:latin typeface="Comic Sans MS" pitchFamily="18" charset="0"/>
                <a:cs typeface="Comic Sans MS" pitchFamily="18" charset="0"/>
              </a:rPr>
              <a:t>2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558631" y="1460500"/>
            <a:ext cx="7631897" cy="284180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3100"/>
              </a:lnSpc>
              <a:tabLst>
                <a:tab pos="393700" algn="l"/>
                <a:tab pos="2933700" algn="l"/>
                <a:tab pos="4292600" algn="l"/>
                <a:tab pos="4381500" algn="l"/>
              </a:tabLst>
            </a:pPr>
            <a:r>
              <a:rPr lang="en-US" altLang="zh-CN" sz="2460" dirty="0" smtClean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46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渐进地设计可靠数据传输协议的发送方和接收方</a:t>
            </a:r>
          </a:p>
          <a:p>
            <a:pPr algn="l">
              <a:lnSpc>
                <a:spcPts val="1000"/>
              </a:lnSpc>
            </a:pPr>
            <a:endParaRPr lang="en-US" altLang="zh-CN" dirty="0" smtClean="0"/>
          </a:p>
          <a:p>
            <a:pPr algn="l">
              <a:lnSpc>
                <a:spcPts val="2800"/>
              </a:lnSpc>
              <a:tabLst>
                <a:tab pos="393700" algn="l"/>
                <a:tab pos="2933700" algn="l"/>
                <a:tab pos="4292600" algn="l"/>
                <a:tab pos="4381500" algn="l"/>
              </a:tabLst>
            </a:pPr>
            <a:r>
              <a:rPr lang="en-US" altLang="zh-CN" sz="2460" dirty="0" smtClean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46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只考虑单向数据传输</a:t>
            </a:r>
          </a:p>
          <a:p>
            <a:pPr algn="l">
              <a:lnSpc>
                <a:spcPts val="1000"/>
              </a:lnSpc>
            </a:pPr>
            <a:endParaRPr lang="en-US" altLang="zh-CN" dirty="0" smtClean="0"/>
          </a:p>
          <a:p>
            <a:pPr algn="l">
              <a:lnSpc>
                <a:spcPts val="2300"/>
              </a:lnSpc>
              <a:tabLst>
                <a:tab pos="393700" algn="l"/>
                <a:tab pos="2933700" algn="l"/>
                <a:tab pos="4292600" algn="l"/>
                <a:tab pos="4381500" algn="l"/>
              </a:tabLst>
            </a:pPr>
            <a:r>
              <a:rPr lang="en-US" altLang="zh-CN" dirty="0" smtClean="0"/>
              <a:t>	</a:t>
            </a:r>
            <a:r>
              <a:rPr lang="en-US" altLang="zh-CN" sz="2100" dirty="0" smtClean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1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0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但控制信息双向流动</a:t>
            </a:r>
          </a:p>
          <a:p>
            <a:pPr algn="l">
              <a:lnSpc>
                <a:spcPts val="1000"/>
              </a:lnSpc>
            </a:pPr>
            <a:endParaRPr lang="en-US" altLang="zh-CN" dirty="0" smtClean="0"/>
          </a:p>
          <a:p>
            <a:pPr algn="l">
              <a:lnSpc>
                <a:spcPts val="2700"/>
              </a:lnSpc>
              <a:tabLst>
                <a:tab pos="393700" algn="l"/>
                <a:tab pos="2933700" algn="l"/>
                <a:tab pos="4292600" algn="l"/>
                <a:tab pos="4381500" algn="l"/>
              </a:tabLst>
            </a:pPr>
            <a:r>
              <a:rPr lang="en-US" altLang="zh-CN" sz="2460" dirty="0" smtClean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46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利用状态机(Finite</a:t>
            </a:r>
            <a:r>
              <a:rPr lang="en-US" altLang="zh-CN" sz="246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6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State</a:t>
            </a:r>
            <a:r>
              <a:rPr lang="en-US" altLang="zh-CN" sz="246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6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Machine,</a:t>
            </a:r>
            <a:r>
              <a:rPr lang="en-US" altLang="zh-CN" sz="246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6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FSM)刻画传输协议</a:t>
            </a:r>
          </a:p>
          <a:p>
            <a:pPr algn="l">
              <a:lnSpc>
                <a:spcPts val="1000"/>
              </a:lnSpc>
            </a:pPr>
            <a:endParaRPr lang="en-US" altLang="zh-CN" dirty="0" smtClean="0"/>
          </a:p>
          <a:p>
            <a:pPr algn="l">
              <a:lnSpc>
                <a:spcPts val="1000"/>
              </a:lnSpc>
            </a:pPr>
            <a:endParaRPr lang="en-US" altLang="zh-CN" dirty="0" smtClean="0"/>
          </a:p>
          <a:p>
            <a:pPr algn="l">
              <a:lnSpc>
                <a:spcPts val="1000"/>
              </a:lnSpc>
            </a:pPr>
            <a:endParaRPr lang="en-US" altLang="zh-CN" dirty="0" smtClean="0"/>
          </a:p>
          <a:p>
            <a:pPr algn="l">
              <a:lnSpc>
                <a:spcPts val="1000"/>
              </a:lnSpc>
            </a:pPr>
            <a:endParaRPr lang="en-US" altLang="zh-CN" dirty="0" smtClean="0"/>
          </a:p>
          <a:p>
            <a:pPr algn="l">
              <a:lnSpc>
                <a:spcPts val="1900"/>
              </a:lnSpc>
              <a:tabLst>
                <a:tab pos="393700" algn="l"/>
                <a:tab pos="2933700" algn="l"/>
                <a:tab pos="4292600" algn="l"/>
                <a:tab pos="4381500" algn="l"/>
              </a:tabLst>
            </a:pPr>
            <a:r>
              <a:rPr lang="en-US" altLang="zh-CN" dirty="0" smtClean="0"/>
              <a:t>				</a:t>
            </a:r>
            <a:r>
              <a:rPr lang="en-US" altLang="zh-CN" sz="1584" b="1" u="sng" dirty="0" smtClean="0">
                <a:solidFill>
                  <a:srgbClr val="FF0000"/>
                </a:solidFill>
                <a:latin typeface="Comic Sans MS" pitchFamily="18" charset="0"/>
                <a:cs typeface="Comic Sans MS" pitchFamily="18" charset="0"/>
              </a:rPr>
              <a:t>event causing state transition</a:t>
            </a:r>
          </a:p>
          <a:p>
            <a:pPr algn="l">
              <a:lnSpc>
                <a:spcPts val="2000"/>
              </a:lnSpc>
              <a:tabLst>
                <a:tab pos="393700" algn="l"/>
                <a:tab pos="2933700" algn="l"/>
                <a:tab pos="4292600" algn="l"/>
                <a:tab pos="4381500" algn="l"/>
              </a:tabLst>
            </a:pPr>
            <a:r>
              <a:rPr lang="en-US" altLang="zh-CN" dirty="0" smtClean="0"/>
              <a:t>			</a:t>
            </a:r>
            <a:r>
              <a:rPr lang="en-US" altLang="zh-CN" sz="1584" b="1" dirty="0" smtClean="0">
                <a:solidFill>
                  <a:srgbClr val="FF0000"/>
                </a:solidFill>
                <a:latin typeface="Comic Sans MS" pitchFamily="18" charset="0"/>
                <a:cs typeface="Comic Sans MS" pitchFamily="18" charset="0"/>
              </a:rPr>
              <a:t>actions</a:t>
            </a:r>
            <a:r>
              <a:rPr lang="en-US" altLang="zh-CN" sz="158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84" b="1" dirty="0" smtClean="0">
                <a:solidFill>
                  <a:srgbClr val="FF0000"/>
                </a:solidFill>
                <a:latin typeface="Comic Sans MS" pitchFamily="18" charset="0"/>
                <a:cs typeface="Comic Sans MS" pitchFamily="18" charset="0"/>
              </a:rPr>
              <a:t>taken</a:t>
            </a:r>
            <a:r>
              <a:rPr lang="en-US" altLang="zh-CN" sz="158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84" b="1" dirty="0" smtClean="0">
                <a:solidFill>
                  <a:srgbClr val="FF0000"/>
                </a:solidFill>
                <a:latin typeface="Comic Sans MS" pitchFamily="18" charset="0"/>
                <a:cs typeface="Comic Sans MS" pitchFamily="18" charset="0"/>
              </a:rPr>
              <a:t>on</a:t>
            </a:r>
            <a:r>
              <a:rPr lang="en-US" altLang="zh-CN" sz="158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84" b="1" dirty="0" smtClean="0">
                <a:solidFill>
                  <a:srgbClr val="FF0000"/>
                </a:solidFill>
                <a:latin typeface="Comic Sans MS" pitchFamily="18" charset="0"/>
                <a:cs typeface="Comic Sans MS" pitchFamily="18" charset="0"/>
              </a:rPr>
              <a:t>state</a:t>
            </a:r>
            <a:r>
              <a:rPr lang="en-US" altLang="zh-CN" sz="158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84" b="1" dirty="0" smtClean="0">
                <a:solidFill>
                  <a:srgbClr val="FF0000"/>
                </a:solidFill>
                <a:latin typeface="Comic Sans MS" pitchFamily="18" charset="0"/>
                <a:cs typeface="Comic Sans MS" pitchFamily="18" charset="0"/>
              </a:rPr>
              <a:t>transition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5165971" y="4907086"/>
            <a:ext cx="682879" cy="50751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1700"/>
              </a:lnSpc>
              <a:tabLst>
                <a:tab pos="38100" algn="l"/>
              </a:tabLst>
            </a:pPr>
            <a:r>
              <a:rPr lang="en-US" altLang="zh-CN" dirty="0" smtClean="0"/>
              <a:t>	</a:t>
            </a:r>
            <a:r>
              <a:rPr lang="en-US" altLang="zh-CN" sz="1584" b="1" dirty="0" smtClean="0">
                <a:solidFill>
                  <a:srgbClr val="FF0000"/>
                </a:solidFill>
                <a:latin typeface="Comic Sans MS" pitchFamily="18" charset="0"/>
                <a:cs typeface="Comic Sans MS" pitchFamily="18" charset="0"/>
              </a:rPr>
              <a:t>event</a:t>
            </a:r>
          </a:p>
          <a:p>
            <a:pPr algn="l">
              <a:lnSpc>
                <a:spcPts val="2000"/>
              </a:lnSpc>
              <a:tabLst>
                <a:tab pos="38100" algn="l"/>
              </a:tabLst>
            </a:pPr>
            <a:r>
              <a:rPr lang="en-US" altLang="zh-CN" sz="1584" b="1" dirty="0" smtClean="0">
                <a:solidFill>
                  <a:srgbClr val="FF0000"/>
                </a:solidFill>
                <a:latin typeface="Comic Sans MS" pitchFamily="18" charset="0"/>
                <a:cs typeface="Comic Sans MS" pitchFamily="18" charset="0"/>
              </a:rPr>
              <a:t>actions</a:t>
            </a:r>
          </a:p>
        </p:txBody>
      </p:sp>
    </p:spTree>
    <p:extLst>
      <p:ext uri="{BB962C8B-B14F-4D97-AF65-F5344CB8AC3E}">
        <p14:creationId xmlns:p14="http://schemas.microsoft.com/office/powerpoint/2010/main" val="24790106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Rdt</a:t>
            </a:r>
            <a:r>
              <a:rPr lang="en-US" altLang="zh-CN" dirty="0" smtClean="0"/>
              <a:t> 1.0</a:t>
            </a:r>
            <a:r>
              <a:rPr lang="zh-CN" altLang="en-US" dirty="0" smtClean="0"/>
              <a:t>：可靠信道上的可靠数据传输</a:t>
            </a:r>
            <a:endParaRPr lang="zh-CN" alt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58900" y="4152900"/>
            <a:ext cx="1422400" cy="939800"/>
          </a:xfrm>
          <a:prstGeom prst="rect">
            <a:avLst/>
          </a:prstGeom>
          <a:noFill/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143500" y="4140200"/>
            <a:ext cx="1422400" cy="939800"/>
          </a:xfrm>
          <a:prstGeom prst="rect">
            <a:avLst/>
          </a:prstGeom>
          <a:noFill/>
        </p:spPr>
      </p:pic>
      <p:sp>
        <p:nvSpPr>
          <p:cNvPr id="6" name="TextBox 1"/>
          <p:cNvSpPr txBox="1"/>
          <p:nvPr/>
        </p:nvSpPr>
        <p:spPr>
          <a:xfrm>
            <a:off x="1047404" y="892697"/>
            <a:ext cx="7442743" cy="255967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3300"/>
              </a:lnSpc>
              <a:tabLst>
                <a:tab pos="393700" algn="l"/>
                <a:tab pos="1092200" algn="l"/>
              </a:tabLst>
            </a:pPr>
            <a:r>
              <a:rPr lang="en-US" altLang="zh-CN" dirty="0" smtClean="0"/>
              <a:t>		</a:t>
            </a:r>
            <a:r>
              <a:rPr lang="en-US" altLang="zh-CN" sz="3155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Rdt</a:t>
            </a:r>
            <a:r>
              <a:rPr lang="en-US" altLang="zh-CN" sz="315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155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1.0:</a:t>
            </a:r>
            <a:r>
              <a:rPr lang="en-US" altLang="zh-CN" sz="315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155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可靠信道上的可靠数据传输</a:t>
            </a:r>
          </a:p>
          <a:p>
            <a:pPr algn="l">
              <a:lnSpc>
                <a:spcPts val="1000"/>
              </a:lnSpc>
            </a:pPr>
            <a:endParaRPr lang="en-US" altLang="zh-CN" dirty="0" smtClean="0"/>
          </a:p>
          <a:p>
            <a:pPr algn="l">
              <a:lnSpc>
                <a:spcPts val="1000"/>
              </a:lnSpc>
            </a:pPr>
            <a:endParaRPr lang="en-US" altLang="zh-CN" dirty="0" smtClean="0"/>
          </a:p>
          <a:p>
            <a:pPr algn="l">
              <a:lnSpc>
                <a:spcPts val="1000"/>
              </a:lnSpc>
            </a:pPr>
            <a:endParaRPr lang="en-US" altLang="zh-CN" dirty="0" smtClean="0"/>
          </a:p>
          <a:p>
            <a:pPr algn="l">
              <a:lnSpc>
                <a:spcPts val="3000"/>
              </a:lnSpc>
              <a:tabLst>
                <a:tab pos="393700" algn="l"/>
                <a:tab pos="1092200" algn="l"/>
              </a:tabLst>
            </a:pPr>
            <a:r>
              <a:rPr lang="en-US" altLang="zh-CN" sz="2460" dirty="0" smtClean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46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底层信道完全可靠</a:t>
            </a:r>
          </a:p>
          <a:p>
            <a:pPr algn="l">
              <a:lnSpc>
                <a:spcPts val="1000"/>
              </a:lnSpc>
            </a:pPr>
            <a:endParaRPr lang="en-US" altLang="zh-CN" dirty="0" smtClean="0"/>
          </a:p>
          <a:p>
            <a:pPr algn="l">
              <a:lnSpc>
                <a:spcPts val="2300"/>
              </a:lnSpc>
              <a:tabLst>
                <a:tab pos="393700" algn="l"/>
                <a:tab pos="1092200" algn="l"/>
              </a:tabLst>
            </a:pPr>
            <a:r>
              <a:rPr lang="en-US" altLang="zh-CN" dirty="0" smtClean="0"/>
              <a:t>	</a:t>
            </a:r>
            <a:r>
              <a:rPr lang="en-US" altLang="zh-CN" sz="2100" dirty="0" smtClean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</a:t>
            </a:r>
            <a:r>
              <a:rPr lang="en-US" altLang="zh-CN" sz="210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不会发生错误(bit</a:t>
            </a:r>
            <a:r>
              <a:rPr lang="en-US" altLang="zh-CN" sz="21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0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error)</a:t>
            </a:r>
          </a:p>
          <a:p>
            <a:pPr algn="l">
              <a:lnSpc>
                <a:spcPts val="1000"/>
              </a:lnSpc>
            </a:pPr>
            <a:endParaRPr lang="en-US" altLang="zh-CN" dirty="0" smtClean="0"/>
          </a:p>
          <a:p>
            <a:pPr algn="l">
              <a:lnSpc>
                <a:spcPts val="2200"/>
              </a:lnSpc>
              <a:tabLst>
                <a:tab pos="393700" algn="l"/>
                <a:tab pos="1092200" algn="l"/>
              </a:tabLst>
            </a:pPr>
            <a:r>
              <a:rPr lang="en-US" altLang="zh-CN" dirty="0" smtClean="0"/>
              <a:t>	</a:t>
            </a:r>
            <a:r>
              <a:rPr lang="en-US" altLang="zh-CN" sz="2100" dirty="0" smtClean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</a:t>
            </a:r>
            <a:r>
              <a:rPr lang="en-US" altLang="zh-CN" sz="210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不会丢弃分组</a:t>
            </a:r>
          </a:p>
          <a:p>
            <a:pPr algn="l">
              <a:lnSpc>
                <a:spcPts val="1000"/>
              </a:lnSpc>
            </a:pPr>
            <a:endParaRPr lang="en-US" altLang="zh-CN" dirty="0" smtClean="0"/>
          </a:p>
          <a:p>
            <a:pPr algn="l">
              <a:lnSpc>
                <a:spcPts val="2800"/>
              </a:lnSpc>
              <a:tabLst>
                <a:tab pos="393700" algn="l"/>
                <a:tab pos="1092200" algn="l"/>
              </a:tabLst>
            </a:pPr>
            <a:r>
              <a:rPr lang="en-US" altLang="zh-CN" sz="2460" dirty="0" smtClean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46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发送方和接收方的FSM独立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1714500" y="4356100"/>
            <a:ext cx="791370" cy="62324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1300"/>
              </a:lnSpc>
              <a:tabLst>
                <a:tab pos="38100" algn="l"/>
                <a:tab pos="114300" algn="l"/>
              </a:tabLst>
            </a:pPr>
            <a:r>
              <a:rPr lang="en-US" altLang="zh-CN" sz="2000" dirty="0" smtClean="0"/>
              <a:t>	</a:t>
            </a:r>
            <a:r>
              <a:rPr lang="en-US" altLang="zh-CN" sz="1600" b="1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Wait</a:t>
            </a:r>
            <a:r>
              <a:rPr lang="en-US" altLang="zh-CN" sz="1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0" b="1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for</a:t>
            </a:r>
          </a:p>
          <a:p>
            <a:pPr algn="l">
              <a:lnSpc>
                <a:spcPts val="1600"/>
              </a:lnSpc>
              <a:tabLst>
                <a:tab pos="38100" algn="l"/>
                <a:tab pos="114300" algn="l"/>
              </a:tabLst>
            </a:pPr>
            <a:r>
              <a:rPr lang="en-US" altLang="zh-CN" sz="1600" b="1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call</a:t>
            </a:r>
            <a:r>
              <a:rPr lang="en-US" altLang="zh-CN" sz="1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0" b="1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from</a:t>
            </a:r>
          </a:p>
          <a:p>
            <a:pPr algn="l">
              <a:lnSpc>
                <a:spcPts val="1600"/>
              </a:lnSpc>
              <a:tabLst>
                <a:tab pos="38100" algn="l"/>
                <a:tab pos="114300" algn="l"/>
              </a:tabLst>
            </a:pPr>
            <a:r>
              <a:rPr lang="en-US" altLang="zh-CN" sz="2000" dirty="0" smtClean="0"/>
              <a:t>		</a:t>
            </a:r>
            <a:r>
              <a:rPr lang="en-US" altLang="zh-CN" sz="1600" b="1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above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2806700" y="4343400"/>
            <a:ext cx="2244204" cy="143116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1300"/>
              </a:lnSpc>
              <a:tabLst>
                <a:tab pos="38100" algn="l"/>
                <a:tab pos="50800" algn="l"/>
              </a:tabLst>
            </a:pPr>
            <a:r>
              <a:rPr lang="en-US" altLang="zh-CN" sz="1600" b="1" u="sng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rdt_send(data)</a:t>
            </a:r>
          </a:p>
          <a:p>
            <a:pPr algn="l">
              <a:lnSpc>
                <a:spcPts val="1000"/>
              </a:lnSpc>
            </a:pPr>
            <a:endParaRPr lang="en-US" altLang="zh-CN" sz="2000" dirty="0" smtClean="0"/>
          </a:p>
          <a:p>
            <a:pPr algn="l">
              <a:lnSpc>
                <a:spcPts val="2200"/>
              </a:lnSpc>
              <a:tabLst>
                <a:tab pos="38100" algn="l"/>
                <a:tab pos="50800" algn="l"/>
              </a:tabLst>
            </a:pPr>
            <a:r>
              <a:rPr lang="en-US" altLang="zh-CN" sz="2000" dirty="0" smtClean="0"/>
              <a:t>	</a:t>
            </a:r>
            <a:r>
              <a:rPr lang="en-US" altLang="zh-CN" sz="1600" b="1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packet</a:t>
            </a:r>
            <a:r>
              <a:rPr lang="en-US" altLang="zh-CN" sz="1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0" b="1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sz="1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0" b="1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make_pkt(data)</a:t>
            </a:r>
          </a:p>
          <a:p>
            <a:pPr algn="l">
              <a:lnSpc>
                <a:spcPts val="1600"/>
              </a:lnSpc>
              <a:tabLst>
                <a:tab pos="38100" algn="l"/>
                <a:tab pos="50800" algn="l"/>
              </a:tabLst>
            </a:pPr>
            <a:r>
              <a:rPr lang="en-US" altLang="zh-CN" sz="2000" dirty="0" smtClean="0"/>
              <a:t>	</a:t>
            </a:r>
            <a:r>
              <a:rPr lang="en-US" altLang="zh-CN" sz="1600" b="1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udt_send(packet)</a:t>
            </a:r>
          </a:p>
          <a:p>
            <a:pPr algn="l">
              <a:lnSpc>
                <a:spcPts val="1000"/>
              </a:lnSpc>
            </a:pPr>
            <a:endParaRPr lang="en-US" altLang="zh-CN" sz="2000" dirty="0" smtClean="0"/>
          </a:p>
          <a:p>
            <a:pPr algn="l">
              <a:lnSpc>
                <a:spcPts val="1000"/>
              </a:lnSpc>
            </a:pPr>
            <a:endParaRPr lang="en-US" altLang="zh-CN" sz="2000" dirty="0" smtClean="0"/>
          </a:p>
          <a:p>
            <a:pPr algn="l">
              <a:lnSpc>
                <a:spcPts val="2700"/>
              </a:lnSpc>
              <a:tabLst>
                <a:tab pos="38100" algn="l"/>
                <a:tab pos="50800" algn="l"/>
              </a:tabLst>
            </a:pPr>
            <a:r>
              <a:rPr lang="en-US" altLang="zh-CN" sz="2000" dirty="0" smtClean="0"/>
              <a:t>		</a:t>
            </a:r>
            <a:r>
              <a:rPr lang="en-US" altLang="zh-CN" sz="2400" b="1" dirty="0" smtClean="0">
                <a:solidFill>
                  <a:srgbClr val="FF0000"/>
                </a:solidFill>
                <a:latin typeface="Comic Sans MS" pitchFamily="18" charset="0"/>
                <a:cs typeface="Comic Sans MS" pitchFamily="18" charset="0"/>
              </a:rPr>
              <a:t>sender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5486400" y="4356100"/>
            <a:ext cx="791370" cy="62324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1300"/>
              </a:lnSpc>
              <a:tabLst>
                <a:tab pos="38100" algn="l"/>
                <a:tab pos="114300" algn="l"/>
              </a:tabLst>
            </a:pPr>
            <a:r>
              <a:rPr lang="en-US" altLang="zh-CN" sz="2000" dirty="0" smtClean="0"/>
              <a:t>	</a:t>
            </a:r>
            <a:r>
              <a:rPr lang="en-US" altLang="zh-CN" sz="1600" b="1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Wait</a:t>
            </a:r>
            <a:r>
              <a:rPr lang="en-US" altLang="zh-CN" sz="1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0" b="1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for</a:t>
            </a:r>
          </a:p>
          <a:p>
            <a:pPr algn="l">
              <a:lnSpc>
                <a:spcPts val="1600"/>
              </a:lnSpc>
              <a:tabLst>
                <a:tab pos="38100" algn="l"/>
                <a:tab pos="114300" algn="l"/>
              </a:tabLst>
            </a:pPr>
            <a:r>
              <a:rPr lang="en-US" altLang="zh-CN" sz="1600" b="1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call</a:t>
            </a:r>
            <a:r>
              <a:rPr lang="en-US" altLang="zh-CN" sz="1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0" b="1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from</a:t>
            </a:r>
          </a:p>
          <a:p>
            <a:pPr algn="l">
              <a:lnSpc>
                <a:spcPts val="1600"/>
              </a:lnSpc>
              <a:tabLst>
                <a:tab pos="38100" algn="l"/>
                <a:tab pos="114300" algn="l"/>
              </a:tabLst>
            </a:pPr>
            <a:r>
              <a:rPr lang="en-US" altLang="zh-CN" sz="2000" dirty="0" smtClean="0"/>
              <a:t>		</a:t>
            </a:r>
            <a:r>
              <a:rPr lang="en-US" altLang="zh-CN" sz="1600" b="1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below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6350000" y="4356100"/>
            <a:ext cx="2058256" cy="146963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1300"/>
              </a:lnSpc>
              <a:tabLst>
                <a:tab pos="203200" algn="l"/>
                <a:tab pos="228600" algn="l"/>
              </a:tabLst>
            </a:pPr>
            <a:r>
              <a:rPr lang="en-US" altLang="zh-CN" sz="2000" dirty="0" smtClean="0"/>
              <a:t>	</a:t>
            </a:r>
            <a:r>
              <a:rPr lang="en-US" altLang="zh-CN" sz="1600" b="1" u="sng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rdt_rcv(packet)</a:t>
            </a:r>
          </a:p>
          <a:p>
            <a:pPr algn="l">
              <a:lnSpc>
                <a:spcPts val="2200"/>
              </a:lnSpc>
              <a:tabLst>
                <a:tab pos="203200" algn="l"/>
                <a:tab pos="228600" algn="l"/>
              </a:tabLst>
            </a:pPr>
            <a:r>
              <a:rPr lang="en-US" altLang="zh-CN" sz="2000" dirty="0" smtClean="0"/>
              <a:t>		</a:t>
            </a:r>
            <a:r>
              <a:rPr lang="en-US" altLang="zh-CN" sz="1600" b="1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extract</a:t>
            </a:r>
            <a:r>
              <a:rPr lang="en-US" altLang="zh-CN" sz="1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0" b="1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(packet,data)</a:t>
            </a:r>
          </a:p>
          <a:p>
            <a:pPr algn="l">
              <a:lnSpc>
                <a:spcPts val="1600"/>
              </a:lnSpc>
              <a:tabLst>
                <a:tab pos="203200" algn="l"/>
                <a:tab pos="228600" algn="l"/>
              </a:tabLst>
            </a:pPr>
            <a:r>
              <a:rPr lang="en-US" altLang="zh-CN" sz="2000" dirty="0" smtClean="0"/>
              <a:t>		</a:t>
            </a:r>
            <a:r>
              <a:rPr lang="en-US" altLang="zh-CN" sz="1600" b="1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deliver_data(data)</a:t>
            </a:r>
          </a:p>
          <a:p>
            <a:pPr algn="l">
              <a:lnSpc>
                <a:spcPts val="1000"/>
              </a:lnSpc>
            </a:pPr>
            <a:endParaRPr lang="en-US" altLang="zh-CN" sz="2000" dirty="0" smtClean="0"/>
          </a:p>
          <a:p>
            <a:pPr algn="l">
              <a:lnSpc>
                <a:spcPts val="1000"/>
              </a:lnSpc>
            </a:pPr>
            <a:endParaRPr lang="en-US" altLang="zh-CN" sz="2000" dirty="0" smtClean="0"/>
          </a:p>
          <a:p>
            <a:pPr algn="l">
              <a:lnSpc>
                <a:spcPts val="1000"/>
              </a:lnSpc>
            </a:pPr>
            <a:endParaRPr lang="en-US" altLang="zh-CN" sz="2000" dirty="0" smtClean="0"/>
          </a:p>
          <a:p>
            <a:pPr algn="l">
              <a:lnSpc>
                <a:spcPts val="3000"/>
              </a:lnSpc>
              <a:tabLst>
                <a:tab pos="203200" algn="l"/>
                <a:tab pos="228600" algn="l"/>
              </a:tabLst>
            </a:pPr>
            <a:r>
              <a:rPr lang="en-US" altLang="zh-CN" sz="2400" b="1" dirty="0" smtClean="0">
                <a:solidFill>
                  <a:srgbClr val="FF0000"/>
                </a:solidFill>
                <a:latin typeface="Comic Sans MS" pitchFamily="18" charset="0"/>
                <a:cs typeface="Comic Sans MS" pitchFamily="18" charset="0"/>
              </a:rPr>
              <a:t>receiver</a:t>
            </a:r>
          </a:p>
        </p:txBody>
      </p:sp>
    </p:spTree>
    <p:extLst>
      <p:ext uri="{BB962C8B-B14F-4D97-AF65-F5344CB8AC3E}">
        <p14:creationId xmlns:p14="http://schemas.microsoft.com/office/powerpoint/2010/main" val="9889313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Rdt</a:t>
            </a:r>
            <a:r>
              <a:rPr lang="en-US" altLang="zh-CN" dirty="0" smtClean="0"/>
              <a:t> 2.0</a:t>
            </a:r>
            <a:r>
              <a:rPr lang="zh-CN" altLang="en-US" dirty="0" smtClean="0"/>
              <a:t>：产生位错误的信道</a:t>
            </a:r>
            <a:endParaRPr lang="zh-CN" alt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937500" y="1010138"/>
            <a:ext cx="1206500" cy="1130300"/>
          </a:xfrm>
          <a:prstGeom prst="rect">
            <a:avLst/>
          </a:prstGeom>
          <a:noFill/>
        </p:spPr>
      </p:pic>
      <p:sp>
        <p:nvSpPr>
          <p:cNvPr id="5" name="TextBox 1"/>
          <p:cNvSpPr txBox="1"/>
          <p:nvPr/>
        </p:nvSpPr>
        <p:spPr>
          <a:xfrm>
            <a:off x="386861" y="1330570"/>
            <a:ext cx="8547148" cy="412420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3300"/>
              </a:lnSpc>
              <a:tabLst>
                <a:tab pos="393700" algn="l"/>
                <a:tab pos="1981200" algn="l"/>
              </a:tabLst>
            </a:pPr>
            <a:r>
              <a:rPr lang="en-US" altLang="zh-CN" sz="2100" dirty="0" smtClean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1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0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底层信道可能翻转分组中的位</a:t>
            </a:r>
            <a:r>
              <a:rPr lang="en-US" altLang="zh-CN" sz="2100" b="1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(bit)</a:t>
            </a:r>
          </a:p>
          <a:p>
            <a:pPr algn="l">
              <a:lnSpc>
                <a:spcPts val="2700"/>
              </a:lnSpc>
              <a:tabLst>
                <a:tab pos="393700" algn="l"/>
                <a:tab pos="1981200" algn="l"/>
              </a:tabLst>
            </a:pPr>
            <a:r>
              <a:rPr lang="en-US" altLang="zh-CN" dirty="0" smtClean="0"/>
              <a:t>	</a:t>
            </a:r>
            <a:r>
              <a:rPr lang="en-US" altLang="zh-CN" sz="1752" dirty="0" smtClean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1752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752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利用</a:t>
            </a:r>
            <a:r>
              <a:rPr lang="en-US" altLang="zh-CN" sz="1752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校验和</a:t>
            </a:r>
            <a:r>
              <a:rPr lang="en-US" altLang="zh-CN" sz="1752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检测位错误</a:t>
            </a:r>
          </a:p>
          <a:p>
            <a:pPr algn="l">
              <a:lnSpc>
                <a:spcPts val="1000"/>
              </a:lnSpc>
            </a:pPr>
            <a:endParaRPr lang="en-US" altLang="zh-CN" dirty="0" smtClean="0"/>
          </a:p>
          <a:p>
            <a:pPr algn="l">
              <a:lnSpc>
                <a:spcPts val="2200"/>
              </a:lnSpc>
              <a:tabLst>
                <a:tab pos="393700" algn="l"/>
                <a:tab pos="1981200" algn="l"/>
              </a:tabLst>
            </a:pPr>
            <a:r>
              <a:rPr lang="en-US" altLang="zh-CN" sz="2100" dirty="0" smtClean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1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0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如何从错误中恢复？</a:t>
            </a:r>
          </a:p>
          <a:p>
            <a:pPr algn="l">
              <a:lnSpc>
                <a:spcPts val="2700"/>
              </a:lnSpc>
              <a:tabLst>
                <a:tab pos="393700" algn="l"/>
                <a:tab pos="1981200" algn="l"/>
              </a:tabLst>
            </a:pPr>
            <a:r>
              <a:rPr lang="en-US" altLang="zh-CN" dirty="0" smtClean="0"/>
              <a:t>	</a:t>
            </a:r>
            <a:r>
              <a:rPr lang="en-US" altLang="zh-CN" sz="1752" dirty="0" smtClean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1752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752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确认机制</a:t>
            </a:r>
            <a:r>
              <a:rPr lang="en-US" altLang="zh-CN" sz="1752" b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(Acknowledgements,</a:t>
            </a:r>
            <a:r>
              <a:rPr lang="en-US" altLang="zh-CN" sz="175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752" b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ACK)</a:t>
            </a:r>
            <a:r>
              <a:rPr lang="en-US" altLang="zh-CN" sz="1752" b="1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:</a:t>
            </a:r>
            <a:r>
              <a:rPr lang="en-US" altLang="zh-CN" sz="175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752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接收方显式地告知发送方分组已正确接收</a:t>
            </a:r>
          </a:p>
          <a:p>
            <a:pPr algn="l">
              <a:lnSpc>
                <a:spcPts val="2700"/>
              </a:lnSpc>
              <a:tabLst>
                <a:tab pos="393700" algn="l"/>
                <a:tab pos="1981200" algn="l"/>
              </a:tabLst>
            </a:pPr>
            <a:r>
              <a:rPr lang="en-US" altLang="zh-CN" dirty="0" smtClean="0"/>
              <a:t>	</a:t>
            </a:r>
            <a:r>
              <a:rPr lang="en-US" altLang="zh-CN" sz="1752" dirty="0" smtClean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1752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752" b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NAK</a:t>
            </a:r>
            <a:r>
              <a:rPr lang="en-US" altLang="zh-CN" sz="1752" b="1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:</a:t>
            </a:r>
            <a:r>
              <a:rPr lang="en-US" altLang="zh-CN" sz="1752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接收方显式地告知发送方分组有错误</a:t>
            </a:r>
          </a:p>
          <a:p>
            <a:pPr algn="l">
              <a:lnSpc>
                <a:spcPts val="2700"/>
              </a:lnSpc>
              <a:tabLst>
                <a:tab pos="393700" algn="l"/>
                <a:tab pos="1981200" algn="l"/>
              </a:tabLst>
            </a:pPr>
            <a:r>
              <a:rPr lang="en-US" altLang="zh-CN" dirty="0" smtClean="0"/>
              <a:t>	</a:t>
            </a:r>
            <a:r>
              <a:rPr lang="en-US" altLang="zh-CN" sz="1752" dirty="0" smtClean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1752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752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发送方收到</a:t>
            </a:r>
            <a:r>
              <a:rPr lang="en-US" altLang="zh-CN" sz="1752" b="1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NAK</a:t>
            </a:r>
            <a:r>
              <a:rPr lang="en-US" altLang="zh-CN" sz="1752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后，</a:t>
            </a:r>
            <a:r>
              <a:rPr lang="en-US" altLang="zh-CN" sz="1752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重传</a:t>
            </a:r>
            <a:r>
              <a:rPr lang="en-US" altLang="zh-CN" sz="1752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分组</a:t>
            </a:r>
          </a:p>
          <a:p>
            <a:pPr algn="l">
              <a:lnSpc>
                <a:spcPts val="3200"/>
              </a:lnSpc>
              <a:tabLst>
                <a:tab pos="393700" algn="l"/>
                <a:tab pos="1981200" algn="l"/>
              </a:tabLst>
            </a:pPr>
            <a:r>
              <a:rPr lang="en-US" altLang="zh-CN" sz="2100" dirty="0" smtClean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1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0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基于这种重传机制的</a:t>
            </a:r>
            <a:r>
              <a:rPr lang="en-US" altLang="zh-CN" sz="2100" b="1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rdt</a:t>
            </a:r>
            <a:r>
              <a:rPr lang="en-US" altLang="zh-CN" sz="210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协议称为</a:t>
            </a:r>
            <a:r>
              <a:rPr lang="en-US" altLang="zh-CN" sz="2100" b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ARQ</a:t>
            </a:r>
            <a:r>
              <a:rPr lang="en-US" altLang="zh-CN" sz="2100" b="1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(Automatic</a:t>
            </a:r>
            <a:r>
              <a:rPr lang="en-US" altLang="zh-CN" sz="21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00" b="1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Repeat</a:t>
            </a:r>
            <a:r>
              <a:rPr lang="en-US" altLang="zh-CN" sz="21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00" b="1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reQuest)</a:t>
            </a:r>
            <a:r>
              <a:rPr lang="en-US" altLang="zh-CN" sz="210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协议</a:t>
            </a:r>
          </a:p>
          <a:p>
            <a:pPr algn="l">
              <a:lnSpc>
                <a:spcPts val="1000"/>
              </a:lnSpc>
            </a:pPr>
            <a:endParaRPr lang="en-US" altLang="zh-CN" dirty="0" smtClean="0"/>
          </a:p>
          <a:p>
            <a:pPr algn="l">
              <a:lnSpc>
                <a:spcPts val="2200"/>
              </a:lnSpc>
              <a:tabLst>
                <a:tab pos="393700" algn="l"/>
                <a:tab pos="1981200" algn="l"/>
              </a:tabLst>
            </a:pPr>
            <a:r>
              <a:rPr lang="en-US" altLang="zh-CN" sz="2100" dirty="0" smtClean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1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00" b="1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Rdt</a:t>
            </a:r>
            <a:r>
              <a:rPr lang="en-US" altLang="zh-CN" sz="21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00" b="1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2.0</a:t>
            </a:r>
            <a:r>
              <a:rPr lang="en-US" altLang="zh-CN" sz="210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中引入的新机制</a:t>
            </a:r>
          </a:p>
          <a:p>
            <a:pPr algn="l">
              <a:lnSpc>
                <a:spcPts val="2700"/>
              </a:lnSpc>
              <a:tabLst>
                <a:tab pos="393700" algn="l"/>
                <a:tab pos="1981200" algn="l"/>
              </a:tabLst>
            </a:pPr>
            <a:r>
              <a:rPr lang="en-US" altLang="zh-CN" dirty="0" smtClean="0"/>
              <a:t>	</a:t>
            </a:r>
            <a:r>
              <a:rPr lang="en-US" altLang="zh-CN" sz="1752" dirty="0" smtClean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1752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752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差错检测</a:t>
            </a:r>
          </a:p>
          <a:p>
            <a:pPr algn="l">
              <a:lnSpc>
                <a:spcPts val="2700"/>
              </a:lnSpc>
              <a:tabLst>
                <a:tab pos="393700" algn="l"/>
                <a:tab pos="1981200" algn="l"/>
              </a:tabLst>
            </a:pPr>
            <a:r>
              <a:rPr lang="en-US" altLang="zh-CN" dirty="0" smtClean="0"/>
              <a:t>	</a:t>
            </a:r>
            <a:r>
              <a:rPr lang="en-US" altLang="zh-CN" sz="1752" dirty="0" smtClean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1752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752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接收方反馈控制消息</a:t>
            </a:r>
            <a:r>
              <a:rPr lang="en-US" altLang="zh-CN" sz="1752" b="1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:</a:t>
            </a:r>
            <a:r>
              <a:rPr lang="en-US" altLang="zh-CN" sz="175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752" b="1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ACK/NAK</a:t>
            </a:r>
          </a:p>
          <a:p>
            <a:pPr algn="l">
              <a:lnSpc>
                <a:spcPts val="2700"/>
              </a:lnSpc>
              <a:tabLst>
                <a:tab pos="393700" algn="l"/>
                <a:tab pos="1981200" algn="l"/>
              </a:tabLst>
            </a:pPr>
            <a:r>
              <a:rPr lang="en-US" altLang="zh-CN" dirty="0" smtClean="0"/>
              <a:t>	</a:t>
            </a:r>
            <a:r>
              <a:rPr lang="en-US" altLang="zh-CN" sz="1752" dirty="0" smtClean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1752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752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重传</a:t>
            </a:r>
          </a:p>
        </p:txBody>
      </p:sp>
    </p:spTree>
    <p:extLst>
      <p:ext uri="{BB962C8B-B14F-4D97-AF65-F5344CB8AC3E}">
        <p14:creationId xmlns:p14="http://schemas.microsoft.com/office/powerpoint/2010/main" val="36830903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TextBox 1"/>
          <p:cNvSpPr txBox="1"/>
          <p:nvPr/>
        </p:nvSpPr>
        <p:spPr>
          <a:xfrm>
            <a:off x="571500" y="393700"/>
            <a:ext cx="7937500" cy="5854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3900"/>
              </a:lnSpc>
              <a:tabLst>
                <a:tab pos="457200" algn="l"/>
                <a:tab pos="736600" algn="l"/>
                <a:tab pos="914400" algn="l"/>
                <a:tab pos="2679700" algn="l"/>
              </a:tabLst>
            </a:pPr>
            <a:r>
              <a:rPr lang="en-US" altLang="zh-CN" dirty="0"/>
              <a:t>				</a:t>
            </a:r>
            <a:r>
              <a:rPr lang="en-US" altLang="zh-CN" sz="40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链路层服务</a:t>
            </a:r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3500"/>
              </a:lnSpc>
              <a:tabLst>
                <a:tab pos="457200" algn="l"/>
                <a:tab pos="736600" algn="l"/>
                <a:tab pos="914400" algn="l"/>
                <a:tab pos="2679700" algn="l"/>
              </a:tabLst>
            </a:pPr>
            <a:r>
              <a:rPr lang="en-US" altLang="zh-CN" sz="2795" dirty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795" dirty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组帧(framing)</a:t>
            </a:r>
          </a:p>
          <a:p>
            <a:pPr algn="l">
              <a:lnSpc>
                <a:spcPts val="3400"/>
              </a:lnSpc>
              <a:tabLst>
                <a:tab pos="457200" algn="l"/>
                <a:tab pos="736600" algn="l"/>
                <a:tab pos="914400" algn="l"/>
                <a:tab pos="2679700" algn="l"/>
              </a:tabLst>
            </a:pPr>
            <a:r>
              <a:rPr lang="en-US" altLang="zh-CN" dirty="0"/>
              <a:t>	</a:t>
            </a:r>
            <a:r>
              <a:rPr lang="en-US" altLang="zh-CN" sz="2400" dirty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封装数据报构成数据帧，加首部和尾部</a:t>
            </a:r>
          </a:p>
          <a:p>
            <a:pPr algn="l">
              <a:lnSpc>
                <a:spcPts val="3400"/>
              </a:lnSpc>
              <a:tabLst>
                <a:tab pos="457200" algn="l"/>
                <a:tab pos="736600" algn="l"/>
                <a:tab pos="914400" algn="l"/>
                <a:tab pos="2679700" algn="l"/>
              </a:tabLst>
            </a:pPr>
            <a:r>
              <a:rPr lang="en-US" altLang="zh-CN" dirty="0"/>
              <a:t>	</a:t>
            </a:r>
            <a:r>
              <a:rPr lang="en-US" altLang="zh-CN" sz="2400" dirty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帧同步</a:t>
            </a:r>
          </a:p>
          <a:p>
            <a:pPr algn="l">
              <a:lnSpc>
                <a:spcPts val="4000"/>
              </a:lnSpc>
              <a:tabLst>
                <a:tab pos="457200" algn="l"/>
                <a:tab pos="736600" algn="l"/>
                <a:tab pos="914400" algn="l"/>
                <a:tab pos="2679700" algn="l"/>
              </a:tabLst>
            </a:pPr>
            <a:r>
              <a:rPr lang="en-US" altLang="zh-CN" sz="2795" dirty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795" dirty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链路接入(link</a:t>
            </a:r>
            <a:r>
              <a:rPr lang="en-US" altLang="zh-CN" sz="2795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access)</a:t>
            </a:r>
          </a:p>
          <a:p>
            <a:pPr algn="l">
              <a:lnSpc>
                <a:spcPts val="3400"/>
              </a:lnSpc>
              <a:tabLst>
                <a:tab pos="457200" algn="l"/>
                <a:tab pos="736600" algn="l"/>
                <a:tab pos="914400" algn="l"/>
                <a:tab pos="2679700" algn="l"/>
              </a:tabLst>
            </a:pPr>
            <a:r>
              <a:rPr lang="en-US" altLang="zh-CN" dirty="0"/>
              <a:t>	</a:t>
            </a:r>
            <a:r>
              <a:rPr lang="en-US" altLang="zh-CN" sz="2402" dirty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402" dirty="0">
                <a:latin typeface="Times New Roman" pitchFamily="18" charset="0"/>
                <a:cs typeface="Times New Roman" pitchFamily="18" charset="0"/>
              </a:rPr>
              <a:t>  如果是共享介质，需要解决信道接入(channel access)</a:t>
            </a:r>
          </a:p>
          <a:p>
            <a:pPr algn="l">
              <a:lnSpc>
                <a:spcPts val="3400"/>
              </a:lnSpc>
              <a:tabLst>
                <a:tab pos="457200" algn="l"/>
                <a:tab pos="736600" algn="l"/>
                <a:tab pos="914400" algn="l"/>
                <a:tab pos="2679700" algn="l"/>
              </a:tabLst>
            </a:pPr>
            <a:r>
              <a:rPr lang="en-US" altLang="zh-CN" dirty="0"/>
              <a:t>	</a:t>
            </a:r>
            <a:r>
              <a:rPr lang="en-US" altLang="zh-CN" sz="2400" dirty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帧首部中的“MAC”地址，用于标识帧的源和目的</a:t>
            </a:r>
          </a:p>
          <a:p>
            <a:pPr algn="l">
              <a:lnSpc>
                <a:spcPts val="2800"/>
              </a:lnSpc>
              <a:tabLst>
                <a:tab pos="457200" algn="l"/>
                <a:tab pos="736600" algn="l"/>
                <a:tab pos="914400" algn="l"/>
                <a:tab pos="2679700" algn="l"/>
              </a:tabLst>
            </a:pPr>
            <a:r>
              <a:rPr lang="en-US" altLang="zh-CN" dirty="0"/>
              <a:t>			</a:t>
            </a: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不同于IP地址！</a:t>
            </a:r>
          </a:p>
          <a:p>
            <a:pPr algn="l">
              <a:lnSpc>
                <a:spcPts val="4000"/>
              </a:lnSpc>
              <a:tabLst>
                <a:tab pos="457200" algn="l"/>
                <a:tab pos="736600" algn="l"/>
                <a:tab pos="914400" algn="l"/>
                <a:tab pos="2679700" algn="l"/>
              </a:tabLst>
            </a:pPr>
            <a:r>
              <a:rPr lang="en-US" altLang="zh-CN" sz="2795" dirty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795" dirty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相邻结点间可靠交付</a:t>
            </a:r>
          </a:p>
          <a:p>
            <a:pPr algn="l">
              <a:lnSpc>
                <a:spcPts val="3400"/>
              </a:lnSpc>
              <a:tabLst>
                <a:tab pos="457200" algn="l"/>
                <a:tab pos="736600" algn="l"/>
                <a:tab pos="914400" algn="l"/>
                <a:tab pos="2679700" algn="l"/>
              </a:tabLst>
            </a:pPr>
            <a:r>
              <a:rPr lang="en-US" altLang="zh-CN" dirty="0"/>
              <a:t>	</a:t>
            </a:r>
            <a:r>
              <a:rPr lang="en-US" altLang="zh-CN" sz="2400" dirty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在低误码率的有线链路上很少采用 (如光纤，某些双绞</a:t>
            </a:r>
          </a:p>
          <a:p>
            <a:pPr algn="l">
              <a:lnSpc>
                <a:spcPts val="2800"/>
              </a:lnSpc>
              <a:tabLst>
                <a:tab pos="457200" algn="l"/>
                <a:tab pos="736600" algn="l"/>
                <a:tab pos="914400" algn="l"/>
                <a:tab pos="2679700" algn="l"/>
              </a:tabLst>
            </a:pPr>
            <a:r>
              <a:rPr lang="en-US" altLang="zh-CN" dirty="0"/>
              <a:t>		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线等)</a:t>
            </a:r>
          </a:p>
          <a:p>
            <a:pPr algn="l">
              <a:lnSpc>
                <a:spcPts val="3400"/>
              </a:lnSpc>
              <a:tabLst>
                <a:tab pos="457200" algn="l"/>
                <a:tab pos="736600" algn="l"/>
                <a:tab pos="914400" algn="l"/>
                <a:tab pos="2679700" algn="l"/>
              </a:tabLst>
            </a:pPr>
            <a:r>
              <a:rPr lang="en-US" altLang="zh-CN" dirty="0"/>
              <a:t>	</a:t>
            </a:r>
            <a:r>
              <a:rPr lang="en-US" altLang="zh-CN" sz="2400" dirty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无线链路：误码率高，需要可靠交付</a:t>
            </a:r>
          </a:p>
        </p:txBody>
      </p:sp>
    </p:spTree>
    <p:extLst>
      <p:ext uri="{BB962C8B-B14F-4D97-AF65-F5344CB8AC3E}">
        <p14:creationId xmlns:p14="http://schemas.microsoft.com/office/powerpoint/2010/main" val="47060285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Rdt</a:t>
            </a:r>
            <a:r>
              <a:rPr lang="en-US" altLang="zh-CN" dirty="0" smtClean="0"/>
              <a:t> 2.0</a:t>
            </a:r>
            <a:r>
              <a:rPr lang="zh-CN" altLang="en-US" dirty="0" smtClean="0"/>
              <a:t>：</a:t>
            </a:r>
            <a:r>
              <a:rPr lang="en-US" altLang="zh-CN" dirty="0" smtClean="0"/>
              <a:t>FSM</a:t>
            </a:r>
            <a:r>
              <a:rPr lang="zh-CN" altLang="en-US" dirty="0" smtClean="0"/>
              <a:t>规约</a:t>
            </a:r>
            <a:endParaRPr lang="zh-CN" alt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80208" y="2097457"/>
            <a:ext cx="2882900" cy="1168400"/>
          </a:xfrm>
          <a:prstGeom prst="rect">
            <a:avLst/>
          </a:prstGeom>
          <a:noFill/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138008" y="3176957"/>
            <a:ext cx="1270000" cy="1384300"/>
          </a:xfrm>
          <a:prstGeom prst="rect">
            <a:avLst/>
          </a:prstGeom>
          <a:noFill/>
        </p:spPr>
      </p:pic>
      <p:sp>
        <p:nvSpPr>
          <p:cNvPr id="6" name="TextBox 1"/>
          <p:cNvSpPr txBox="1"/>
          <p:nvPr/>
        </p:nvSpPr>
        <p:spPr>
          <a:xfrm>
            <a:off x="1299308" y="2427657"/>
            <a:ext cx="750205" cy="62324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1300"/>
              </a:lnSpc>
              <a:tabLst>
                <a:tab pos="38100" algn="l"/>
                <a:tab pos="101600" algn="l"/>
              </a:tabLst>
            </a:pPr>
            <a:r>
              <a:rPr lang="en-US" altLang="zh-CN" sz="2000" dirty="0" smtClean="0"/>
              <a:t>	</a:t>
            </a:r>
            <a:r>
              <a:rPr lang="en-US" altLang="zh-CN" sz="160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Wait</a:t>
            </a:r>
            <a:r>
              <a:rPr lang="en-US" altLang="zh-CN" sz="1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for</a:t>
            </a:r>
          </a:p>
          <a:p>
            <a:pPr algn="l">
              <a:lnSpc>
                <a:spcPts val="1600"/>
              </a:lnSpc>
              <a:tabLst>
                <a:tab pos="38100" algn="l"/>
                <a:tab pos="101600" algn="l"/>
              </a:tabLst>
            </a:pPr>
            <a:r>
              <a:rPr lang="en-US" altLang="zh-CN" sz="160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call</a:t>
            </a:r>
            <a:r>
              <a:rPr lang="en-US" altLang="zh-CN" sz="1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from</a:t>
            </a:r>
          </a:p>
          <a:p>
            <a:pPr algn="l">
              <a:lnSpc>
                <a:spcPts val="1600"/>
              </a:lnSpc>
              <a:tabLst>
                <a:tab pos="38100" algn="l"/>
                <a:tab pos="101600" algn="l"/>
              </a:tabLst>
            </a:pPr>
            <a:r>
              <a:rPr lang="en-US" altLang="zh-CN" sz="2000" dirty="0" smtClean="0"/>
              <a:t>		</a:t>
            </a:r>
            <a:r>
              <a:rPr lang="en-US" altLang="zh-CN" sz="160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above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1553308" y="1729157"/>
            <a:ext cx="4071627" cy="58477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1300"/>
              </a:lnSpc>
              <a:tabLst>
                <a:tab pos="2222500" algn="l"/>
              </a:tabLst>
            </a:pPr>
            <a:r>
              <a:rPr lang="en-US" altLang="zh-CN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snkpkt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make_pkt(data,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checksum)</a:t>
            </a:r>
          </a:p>
          <a:p>
            <a:pPr algn="l">
              <a:lnSpc>
                <a:spcPts val="1600"/>
              </a:lnSpc>
              <a:tabLst>
                <a:tab pos="2222500" algn="l"/>
              </a:tabLst>
            </a:pPr>
            <a:r>
              <a:rPr lang="en-US" altLang="zh-CN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udt_send(sndpkt)</a:t>
            </a:r>
            <a:endParaRPr lang="en-US" altLang="zh-CN" sz="2000" dirty="0" smtClean="0">
              <a:solidFill>
                <a:srgbClr val="163794"/>
              </a:solidFill>
              <a:latin typeface="Times New Roman" pitchFamily="18" charset="0"/>
              <a:cs typeface="Times New Roman" pitchFamily="18" charset="0"/>
            </a:endParaRPr>
          </a:p>
          <a:p>
            <a:pPr algn="l">
              <a:lnSpc>
                <a:spcPts val="1300"/>
              </a:lnSpc>
              <a:tabLst>
                <a:tab pos="2222500" algn="l"/>
              </a:tabLst>
            </a:pPr>
            <a:r>
              <a:rPr lang="en-US" altLang="zh-CN" sz="2400" dirty="0" smtClean="0"/>
              <a:t>	</a:t>
            </a:r>
            <a:r>
              <a:rPr lang="en-US" altLang="zh-CN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rdt_rcv(rcvpkt)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&amp;&amp;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3788508" y="2326057"/>
            <a:ext cx="1603003" cy="58477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1300"/>
              </a:lnSpc>
              <a:tabLst>
                <a:tab pos="139700" algn="l"/>
              </a:tabLst>
            </a:pPr>
            <a:r>
              <a:rPr lang="en-US" altLang="zh-CN" sz="2400" dirty="0" smtClean="0"/>
              <a:t>	</a:t>
            </a:r>
            <a:r>
              <a:rPr lang="en-US" altLang="zh-CN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isNAK(rcvpkt)</a:t>
            </a:r>
          </a:p>
          <a:p>
            <a:pPr algn="l">
              <a:lnSpc>
                <a:spcPts val="1000"/>
              </a:lnSpc>
            </a:pPr>
            <a:endParaRPr lang="en-US" altLang="zh-CN" sz="2400" dirty="0" smtClean="0"/>
          </a:p>
          <a:p>
            <a:pPr algn="l">
              <a:lnSpc>
                <a:spcPts val="1900"/>
              </a:lnSpc>
              <a:tabLst>
                <a:tab pos="139700" algn="l"/>
              </a:tabLst>
            </a:pPr>
            <a:r>
              <a:rPr lang="en-US" altLang="zh-CN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udt_send(sndpkt)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6430108" y="2491157"/>
            <a:ext cx="1827423" cy="72584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1300"/>
              </a:lnSpc>
              <a:tabLst>
                <a:tab pos="114300" algn="l"/>
              </a:tabLst>
            </a:pPr>
            <a:r>
              <a:rPr lang="en-US" altLang="zh-CN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rdt_rcv(rcvpkt)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&amp;&amp;</a:t>
            </a:r>
          </a:p>
          <a:p>
            <a:pPr algn="l">
              <a:lnSpc>
                <a:spcPts val="1600"/>
              </a:lnSpc>
              <a:tabLst>
                <a:tab pos="114300" algn="l"/>
              </a:tabLst>
            </a:pPr>
            <a:r>
              <a:rPr lang="en-US" altLang="zh-CN" sz="2400" dirty="0" smtClean="0"/>
              <a:t>	</a:t>
            </a:r>
            <a:r>
              <a:rPr lang="en-US" altLang="zh-CN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corrupt(rcvpkt)</a:t>
            </a:r>
          </a:p>
          <a:p>
            <a:pPr algn="l">
              <a:lnSpc>
                <a:spcPts val="1000"/>
              </a:lnSpc>
            </a:pPr>
            <a:endParaRPr lang="en-US" altLang="zh-CN" sz="2400" dirty="0" smtClean="0"/>
          </a:p>
          <a:p>
            <a:pPr algn="l">
              <a:lnSpc>
                <a:spcPts val="1400"/>
              </a:lnSpc>
              <a:tabLst>
                <a:tab pos="114300" algn="l"/>
              </a:tabLst>
            </a:pPr>
            <a:r>
              <a:rPr lang="en-US" altLang="zh-CN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udt_send(NAK)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2772508" y="2440357"/>
            <a:ext cx="676083" cy="62324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1300"/>
              </a:lnSpc>
              <a:tabLst>
                <a:tab pos="114300" algn="l"/>
              </a:tabLst>
            </a:pPr>
            <a:r>
              <a:rPr lang="en-US" altLang="zh-CN" sz="160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Wait</a:t>
            </a:r>
            <a:r>
              <a:rPr lang="en-US" altLang="zh-CN" sz="1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for</a:t>
            </a:r>
          </a:p>
          <a:p>
            <a:pPr algn="l">
              <a:lnSpc>
                <a:spcPts val="1600"/>
              </a:lnSpc>
              <a:tabLst>
                <a:tab pos="114300" algn="l"/>
              </a:tabLst>
            </a:pPr>
            <a:r>
              <a:rPr lang="en-US" altLang="zh-CN" sz="160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ACK</a:t>
            </a:r>
            <a:r>
              <a:rPr lang="en-US" altLang="zh-CN" sz="1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or</a:t>
            </a:r>
          </a:p>
          <a:p>
            <a:pPr algn="l">
              <a:lnSpc>
                <a:spcPts val="1600"/>
              </a:lnSpc>
              <a:tabLst>
                <a:tab pos="114300" algn="l"/>
              </a:tabLst>
            </a:pPr>
            <a:r>
              <a:rPr lang="en-US" altLang="zh-CN" sz="2000" dirty="0" smtClean="0"/>
              <a:t>	</a:t>
            </a:r>
            <a:r>
              <a:rPr lang="en-US" altLang="zh-CN" sz="160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NAK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6188808" y="3672257"/>
            <a:ext cx="1859483" cy="205953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1300"/>
              </a:lnSpc>
              <a:tabLst>
                <a:tab pos="25400" algn="l"/>
                <a:tab pos="152400" algn="l"/>
                <a:tab pos="444500" algn="l"/>
                <a:tab pos="482600" algn="l"/>
                <a:tab pos="546100" algn="l"/>
              </a:tabLst>
            </a:pPr>
            <a:r>
              <a:rPr lang="en-US" altLang="zh-CN" sz="2000" dirty="0" smtClean="0"/>
              <a:t>				</a:t>
            </a:r>
            <a:r>
              <a:rPr lang="en-US" altLang="zh-CN" sz="160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Wait</a:t>
            </a:r>
            <a:r>
              <a:rPr lang="en-US" altLang="zh-CN" sz="1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for</a:t>
            </a:r>
          </a:p>
          <a:p>
            <a:pPr algn="l">
              <a:lnSpc>
                <a:spcPts val="1600"/>
              </a:lnSpc>
              <a:tabLst>
                <a:tab pos="25400" algn="l"/>
                <a:tab pos="152400" algn="l"/>
                <a:tab pos="444500" algn="l"/>
                <a:tab pos="482600" algn="l"/>
                <a:tab pos="546100" algn="l"/>
              </a:tabLst>
            </a:pPr>
            <a:r>
              <a:rPr lang="en-US" altLang="zh-CN" sz="2000" dirty="0" smtClean="0"/>
              <a:t>			</a:t>
            </a:r>
            <a:r>
              <a:rPr lang="en-US" altLang="zh-CN" sz="160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call</a:t>
            </a:r>
            <a:r>
              <a:rPr lang="en-US" altLang="zh-CN" sz="1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from</a:t>
            </a:r>
          </a:p>
          <a:p>
            <a:pPr algn="l">
              <a:lnSpc>
                <a:spcPts val="1600"/>
              </a:lnSpc>
              <a:tabLst>
                <a:tab pos="25400" algn="l"/>
                <a:tab pos="152400" algn="l"/>
                <a:tab pos="444500" algn="l"/>
                <a:tab pos="482600" algn="l"/>
                <a:tab pos="546100" algn="l"/>
              </a:tabLst>
            </a:pPr>
            <a:r>
              <a:rPr lang="en-US" altLang="zh-CN" sz="2000" dirty="0" smtClean="0"/>
              <a:t>					</a:t>
            </a:r>
            <a:r>
              <a:rPr lang="en-US" altLang="zh-CN" sz="160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below</a:t>
            </a:r>
          </a:p>
          <a:p>
            <a:pPr algn="l">
              <a:lnSpc>
                <a:spcPts val="1000"/>
              </a:lnSpc>
            </a:pPr>
            <a:endParaRPr lang="en-US" altLang="zh-CN" sz="2000" dirty="0" smtClean="0"/>
          </a:p>
          <a:p>
            <a:pPr algn="l">
              <a:lnSpc>
                <a:spcPts val="1000"/>
              </a:lnSpc>
            </a:pPr>
            <a:endParaRPr lang="en-US" altLang="zh-CN" sz="2000" dirty="0" smtClean="0"/>
          </a:p>
          <a:p>
            <a:pPr algn="l">
              <a:lnSpc>
                <a:spcPts val="1000"/>
              </a:lnSpc>
            </a:pPr>
            <a:endParaRPr lang="en-US" altLang="zh-CN" sz="2000" dirty="0" smtClean="0"/>
          </a:p>
          <a:p>
            <a:pPr algn="l">
              <a:lnSpc>
                <a:spcPts val="1400"/>
              </a:lnSpc>
              <a:tabLst>
                <a:tab pos="25400" algn="l"/>
                <a:tab pos="152400" algn="l"/>
                <a:tab pos="444500" algn="l"/>
                <a:tab pos="482600" algn="l"/>
                <a:tab pos="546100" algn="l"/>
              </a:tabLst>
            </a:pPr>
            <a:r>
              <a:rPr lang="en-US" altLang="zh-CN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rdt_rcv(rcvpkt)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&amp;&amp;</a:t>
            </a:r>
          </a:p>
          <a:p>
            <a:pPr algn="l">
              <a:lnSpc>
                <a:spcPts val="1600"/>
              </a:lnSpc>
              <a:tabLst>
                <a:tab pos="25400" algn="l"/>
                <a:tab pos="152400" algn="l"/>
                <a:tab pos="444500" algn="l"/>
                <a:tab pos="482600" algn="l"/>
                <a:tab pos="546100" algn="l"/>
              </a:tabLst>
            </a:pPr>
            <a:r>
              <a:rPr lang="en-US" altLang="zh-CN" sz="2400" dirty="0" smtClean="0"/>
              <a:t>		</a:t>
            </a:r>
            <a:r>
              <a:rPr lang="en-US" altLang="zh-CN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notcorrupt(rcvpkt)</a:t>
            </a:r>
          </a:p>
          <a:p>
            <a:pPr algn="l">
              <a:lnSpc>
                <a:spcPts val="2000"/>
              </a:lnSpc>
              <a:tabLst>
                <a:tab pos="25400" algn="l"/>
                <a:tab pos="152400" algn="l"/>
                <a:tab pos="444500" algn="l"/>
                <a:tab pos="482600" algn="l"/>
                <a:tab pos="546100" algn="l"/>
              </a:tabLst>
            </a:pPr>
            <a:r>
              <a:rPr lang="en-US" altLang="zh-CN" sz="2400" dirty="0" smtClean="0"/>
              <a:t>	</a:t>
            </a:r>
            <a:r>
              <a:rPr lang="en-US" altLang="zh-CN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extract(rcvpkt,data)</a:t>
            </a:r>
          </a:p>
          <a:p>
            <a:pPr algn="l">
              <a:lnSpc>
                <a:spcPts val="1600"/>
              </a:lnSpc>
              <a:tabLst>
                <a:tab pos="25400" algn="l"/>
                <a:tab pos="152400" algn="l"/>
                <a:tab pos="444500" algn="l"/>
                <a:tab pos="482600" algn="l"/>
                <a:tab pos="546100" algn="l"/>
              </a:tabLst>
            </a:pPr>
            <a:r>
              <a:rPr lang="en-US" altLang="zh-CN" sz="2400" dirty="0" smtClean="0"/>
              <a:t>	</a:t>
            </a:r>
            <a:r>
              <a:rPr lang="en-US" altLang="zh-CN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deliver_data(data)</a:t>
            </a:r>
          </a:p>
          <a:p>
            <a:pPr algn="l">
              <a:lnSpc>
                <a:spcPts val="1600"/>
              </a:lnSpc>
              <a:tabLst>
                <a:tab pos="25400" algn="l"/>
                <a:tab pos="152400" algn="l"/>
                <a:tab pos="444500" algn="l"/>
                <a:tab pos="482600" algn="l"/>
                <a:tab pos="546100" algn="l"/>
              </a:tabLst>
            </a:pPr>
            <a:r>
              <a:rPr lang="en-US" altLang="zh-CN" sz="2400" dirty="0" smtClean="0"/>
              <a:t>	</a:t>
            </a:r>
            <a:r>
              <a:rPr lang="en-US" altLang="zh-CN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udt_send(ACK)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6734908" y="1703757"/>
            <a:ext cx="1194238" cy="32829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2200"/>
              </a:lnSpc>
              <a:tabLst/>
            </a:pPr>
            <a:r>
              <a:rPr lang="en-US" altLang="zh-CN" sz="2400" dirty="0" smtClean="0">
                <a:solidFill>
                  <a:srgbClr val="FF0000"/>
                </a:solidFill>
                <a:latin typeface="Comic Sans MS" pitchFamily="18" charset="0"/>
                <a:cs typeface="Comic Sans MS" pitchFamily="18" charset="0"/>
              </a:rPr>
              <a:t>receiver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1553308" y="1047271"/>
            <a:ext cx="1333698" cy="71301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1000"/>
              </a:lnSpc>
            </a:pPr>
            <a:endParaRPr lang="en-US" altLang="zh-CN" sz="2400" dirty="0" smtClean="0"/>
          </a:p>
          <a:p>
            <a:pPr algn="l">
              <a:lnSpc>
                <a:spcPts val="1000"/>
              </a:lnSpc>
            </a:pPr>
            <a:endParaRPr lang="en-US" altLang="zh-CN" sz="2400" dirty="0" smtClean="0"/>
          </a:p>
          <a:p>
            <a:pPr algn="l">
              <a:lnSpc>
                <a:spcPts val="1000"/>
              </a:lnSpc>
            </a:pPr>
            <a:endParaRPr lang="en-US" altLang="zh-CN" sz="2400" dirty="0" smtClean="0"/>
          </a:p>
          <a:p>
            <a:pPr algn="l">
              <a:lnSpc>
                <a:spcPts val="2200"/>
              </a:lnSpc>
              <a:tabLst>
                <a:tab pos="1651000" algn="l"/>
              </a:tabLst>
            </a:pPr>
            <a:r>
              <a:rPr lang="en-US" altLang="zh-CN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rdt_send(data)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1426308" y="3532557"/>
            <a:ext cx="3449662" cy="196977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1300"/>
              </a:lnSpc>
              <a:tabLst>
                <a:tab pos="177800" algn="l"/>
                <a:tab pos="533400" algn="l"/>
              </a:tabLst>
            </a:pPr>
            <a:r>
              <a:rPr lang="en-US" altLang="zh-CN" sz="2400" dirty="0" smtClean="0"/>
              <a:t>	</a:t>
            </a:r>
            <a:r>
              <a:rPr lang="en-US" altLang="zh-CN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rdt_rcv(rcvpkt)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&amp;&amp;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isACK(rcvpkt)</a:t>
            </a:r>
          </a:p>
          <a:p>
            <a:pPr algn="l">
              <a:lnSpc>
                <a:spcPts val="3200"/>
              </a:lnSpc>
              <a:tabLst>
                <a:tab pos="177800" algn="l"/>
                <a:tab pos="533400" algn="l"/>
              </a:tabLst>
            </a:pPr>
            <a:r>
              <a:rPr lang="en-US" altLang="zh-CN" sz="2400" dirty="0" smtClean="0"/>
              <a:t>		</a:t>
            </a:r>
            <a:r>
              <a:rPr lang="en-US" altLang="zh-CN" sz="360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^</a:t>
            </a:r>
          </a:p>
          <a:p>
            <a:pPr algn="l">
              <a:lnSpc>
                <a:spcPts val="2300"/>
              </a:lnSpc>
              <a:tabLst>
                <a:tab pos="177800" algn="l"/>
                <a:tab pos="533400" algn="l"/>
              </a:tabLst>
            </a:pPr>
            <a:r>
              <a:rPr lang="en-US" altLang="zh-CN" sz="2800" dirty="0" smtClean="0">
                <a:solidFill>
                  <a:srgbClr val="FF0000"/>
                </a:solidFill>
                <a:latin typeface="Comic Sans MS" pitchFamily="18" charset="0"/>
                <a:cs typeface="Comic Sans MS" pitchFamily="18" charset="0"/>
              </a:rPr>
              <a:t>sender</a:t>
            </a:r>
          </a:p>
          <a:p>
            <a:pPr algn="l">
              <a:lnSpc>
                <a:spcPts val="1000"/>
              </a:lnSpc>
            </a:pPr>
            <a:endParaRPr lang="en-US" altLang="zh-CN" sz="2400" dirty="0" smtClean="0"/>
          </a:p>
          <a:p>
            <a:pPr algn="l">
              <a:lnSpc>
                <a:spcPts val="1000"/>
              </a:lnSpc>
            </a:pPr>
            <a:endParaRPr lang="en-US" altLang="zh-CN" sz="2400" dirty="0" smtClean="0"/>
          </a:p>
          <a:p>
            <a:pPr algn="l">
              <a:lnSpc>
                <a:spcPts val="1000"/>
              </a:lnSpc>
            </a:pPr>
            <a:endParaRPr lang="en-US" altLang="zh-CN" sz="2400" dirty="0" smtClean="0"/>
          </a:p>
          <a:p>
            <a:pPr algn="l">
              <a:lnSpc>
                <a:spcPts val="1000"/>
              </a:lnSpc>
            </a:pPr>
            <a:endParaRPr lang="en-US" altLang="zh-CN" sz="2400" dirty="0" smtClean="0"/>
          </a:p>
          <a:p>
            <a:pPr algn="l">
              <a:lnSpc>
                <a:spcPts val="1000"/>
              </a:lnSpc>
            </a:pPr>
            <a:endParaRPr lang="en-US" altLang="zh-CN" sz="2400" dirty="0" smtClean="0"/>
          </a:p>
          <a:p>
            <a:pPr algn="l">
              <a:lnSpc>
                <a:spcPts val="3200"/>
              </a:lnSpc>
              <a:tabLst>
                <a:tab pos="177800" algn="l"/>
                <a:tab pos="533400" algn="l"/>
              </a:tabLst>
            </a:pPr>
            <a:r>
              <a:rPr lang="en-US" altLang="zh-CN" sz="320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停</a:t>
            </a:r>
            <a:r>
              <a:rPr lang="en-US" altLang="zh-CN" sz="3200" b="1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—</a:t>
            </a:r>
            <a:r>
              <a:rPr lang="en-US" altLang="zh-CN" sz="320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等协议</a:t>
            </a:r>
          </a:p>
        </p:txBody>
      </p:sp>
    </p:spTree>
    <p:extLst>
      <p:ext uri="{BB962C8B-B14F-4D97-AF65-F5344CB8AC3E}">
        <p14:creationId xmlns:p14="http://schemas.microsoft.com/office/powerpoint/2010/main" val="798631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Rdt</a:t>
            </a:r>
            <a:r>
              <a:rPr lang="en-US" altLang="zh-CN" dirty="0" smtClean="0"/>
              <a:t> 2.0</a:t>
            </a:r>
            <a:r>
              <a:rPr lang="zh-CN" altLang="en-US" dirty="0" smtClean="0"/>
              <a:t>有什么缺陷？</a:t>
            </a:r>
            <a:endParaRPr lang="zh-CN" alt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812948" y="1040913"/>
            <a:ext cx="1206500" cy="1117600"/>
          </a:xfrm>
          <a:prstGeom prst="rect">
            <a:avLst/>
          </a:prstGeom>
          <a:noFill/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530373" y="4816231"/>
            <a:ext cx="3086100" cy="1130300"/>
          </a:xfrm>
          <a:prstGeom prst="rect">
            <a:avLst/>
          </a:prstGeom>
          <a:noFill/>
        </p:spPr>
      </p:pic>
      <p:sp>
        <p:nvSpPr>
          <p:cNvPr id="6" name="TextBox 1"/>
          <p:cNvSpPr txBox="1"/>
          <p:nvPr/>
        </p:nvSpPr>
        <p:spPr>
          <a:xfrm>
            <a:off x="216838" y="767862"/>
            <a:ext cx="8199360" cy="34498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3300"/>
              </a:lnSpc>
              <a:tabLst>
                <a:tab pos="393700" algn="l"/>
                <a:tab pos="647700" algn="l"/>
                <a:tab pos="2527300" algn="l"/>
              </a:tabLst>
            </a:pPr>
            <a:r>
              <a:rPr lang="en-US" altLang="zh-CN" dirty="0" smtClean="0"/>
              <a:t>		</a:t>
            </a:r>
          </a:p>
          <a:p>
            <a:pPr algn="l">
              <a:lnSpc>
                <a:spcPts val="1000"/>
              </a:lnSpc>
            </a:pPr>
            <a:endParaRPr lang="en-US" altLang="zh-CN" dirty="0" smtClean="0"/>
          </a:p>
          <a:p>
            <a:pPr algn="l">
              <a:lnSpc>
                <a:spcPts val="1000"/>
              </a:lnSpc>
            </a:pPr>
            <a:endParaRPr lang="en-US" altLang="zh-CN" dirty="0" smtClean="0"/>
          </a:p>
          <a:p>
            <a:pPr algn="l">
              <a:lnSpc>
                <a:spcPts val="2600"/>
              </a:lnSpc>
              <a:tabLst>
                <a:tab pos="393700" algn="l"/>
                <a:tab pos="647700" algn="l"/>
                <a:tab pos="2527300" algn="l"/>
              </a:tabLst>
            </a:pPr>
            <a:r>
              <a:rPr lang="en-US" altLang="zh-CN" sz="2100" dirty="0" smtClean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1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0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如果</a:t>
            </a:r>
            <a:r>
              <a:rPr lang="en-US" altLang="zh-CN" sz="2100" b="1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ACK/NAK</a:t>
            </a:r>
            <a:r>
              <a:rPr lang="en-US" altLang="zh-CN" sz="210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消息发生错误</a:t>
            </a:r>
            <a:r>
              <a:rPr lang="en-US" altLang="zh-CN" sz="2100" b="1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/</a:t>
            </a:r>
            <a:r>
              <a:rPr lang="en-US" altLang="zh-CN" sz="210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被破坏</a:t>
            </a:r>
            <a:r>
              <a:rPr lang="en-US" altLang="zh-CN" sz="2100" b="1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(corrupted)</a:t>
            </a:r>
            <a:r>
              <a:rPr lang="en-US" altLang="zh-CN" sz="210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会怎么样？</a:t>
            </a:r>
          </a:p>
          <a:p>
            <a:pPr algn="l">
              <a:lnSpc>
                <a:spcPts val="2700"/>
              </a:lnSpc>
              <a:tabLst>
                <a:tab pos="393700" algn="l"/>
                <a:tab pos="647700" algn="l"/>
                <a:tab pos="2527300" algn="l"/>
              </a:tabLst>
            </a:pPr>
            <a:r>
              <a:rPr lang="en-US" altLang="zh-CN" dirty="0" smtClean="0"/>
              <a:t>	</a:t>
            </a:r>
            <a:r>
              <a:rPr lang="en-US" altLang="zh-CN" sz="1752" dirty="0" smtClean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</a:t>
            </a:r>
            <a:r>
              <a:rPr lang="en-US" altLang="zh-CN" sz="175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752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为</a:t>
            </a:r>
            <a:r>
              <a:rPr lang="en-US" altLang="zh-CN" sz="1752" b="1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ACK/NAK</a:t>
            </a:r>
            <a:r>
              <a:rPr lang="en-US" altLang="zh-CN" sz="1752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增加校验和，检错并纠错</a:t>
            </a:r>
          </a:p>
          <a:p>
            <a:pPr algn="l">
              <a:lnSpc>
                <a:spcPts val="2700"/>
              </a:lnSpc>
              <a:tabLst>
                <a:tab pos="393700" algn="l"/>
                <a:tab pos="647700" algn="l"/>
                <a:tab pos="2527300" algn="l"/>
              </a:tabLst>
            </a:pPr>
            <a:r>
              <a:rPr lang="en-US" altLang="zh-CN" dirty="0" smtClean="0"/>
              <a:t>	</a:t>
            </a:r>
            <a:r>
              <a:rPr lang="en-US" altLang="zh-CN" sz="1752" dirty="0" smtClean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</a:t>
            </a:r>
            <a:r>
              <a:rPr lang="en-US" altLang="zh-CN" sz="175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752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发送方收到被破坏</a:t>
            </a:r>
            <a:r>
              <a:rPr lang="en-US" altLang="zh-CN" sz="1752" b="1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ACK/NAK</a:t>
            </a:r>
            <a:r>
              <a:rPr lang="en-US" altLang="zh-CN" sz="1752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时不知道接收方发生了什么，添加额外的控制消</a:t>
            </a:r>
          </a:p>
          <a:p>
            <a:pPr algn="l">
              <a:lnSpc>
                <a:spcPts val="2100"/>
              </a:lnSpc>
              <a:tabLst>
                <a:tab pos="393700" algn="l"/>
                <a:tab pos="647700" algn="l"/>
                <a:tab pos="2527300" algn="l"/>
              </a:tabLst>
            </a:pPr>
            <a:r>
              <a:rPr lang="en-US" altLang="zh-CN" dirty="0" smtClean="0"/>
              <a:t>		</a:t>
            </a:r>
            <a:r>
              <a:rPr lang="en-US" altLang="zh-CN" sz="1752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息</a:t>
            </a:r>
          </a:p>
          <a:p>
            <a:pPr algn="l">
              <a:lnSpc>
                <a:spcPts val="2800"/>
              </a:lnSpc>
              <a:tabLst>
                <a:tab pos="393700" algn="l"/>
                <a:tab pos="647700" algn="l"/>
                <a:tab pos="2527300" algn="l"/>
              </a:tabLst>
            </a:pPr>
            <a:r>
              <a:rPr lang="en-US" altLang="zh-CN" dirty="0" smtClean="0"/>
              <a:t>	</a:t>
            </a:r>
            <a:r>
              <a:rPr lang="en-US" altLang="zh-CN" sz="1752" dirty="0" smtClean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</a:t>
            </a:r>
            <a:r>
              <a:rPr lang="en-US" altLang="zh-CN" sz="175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752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如果</a:t>
            </a:r>
            <a:r>
              <a:rPr lang="en-US" altLang="zh-CN" sz="1752" b="1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ACK/NAK</a:t>
            </a:r>
            <a:r>
              <a:rPr lang="en-US" altLang="zh-CN" sz="1752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坏掉，发送方重传</a:t>
            </a:r>
          </a:p>
          <a:p>
            <a:pPr algn="l">
              <a:lnSpc>
                <a:spcPts val="2700"/>
              </a:lnSpc>
              <a:tabLst>
                <a:tab pos="393700" algn="l"/>
                <a:tab pos="647700" algn="l"/>
                <a:tab pos="2527300" algn="l"/>
              </a:tabLst>
            </a:pPr>
            <a:r>
              <a:rPr lang="en-US" altLang="zh-CN" dirty="0" smtClean="0"/>
              <a:t>	</a:t>
            </a:r>
            <a:r>
              <a:rPr lang="en-US" altLang="zh-CN" sz="1752" dirty="0" smtClean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</a:t>
            </a:r>
            <a:r>
              <a:rPr lang="en-US" altLang="zh-CN" sz="175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752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不能简单的重传：产生</a:t>
            </a:r>
            <a:r>
              <a:rPr lang="en-US" altLang="zh-CN" sz="1752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重复分组</a:t>
            </a:r>
          </a:p>
          <a:p>
            <a:pPr algn="l">
              <a:lnSpc>
                <a:spcPts val="1000"/>
              </a:lnSpc>
            </a:pPr>
            <a:endParaRPr lang="en-US" altLang="zh-CN" dirty="0" smtClean="0"/>
          </a:p>
          <a:p>
            <a:pPr algn="l">
              <a:lnSpc>
                <a:spcPts val="1000"/>
              </a:lnSpc>
            </a:pPr>
            <a:endParaRPr lang="en-US" altLang="zh-CN" dirty="0" smtClean="0"/>
          </a:p>
          <a:p>
            <a:pPr algn="l">
              <a:lnSpc>
                <a:spcPts val="1000"/>
              </a:lnSpc>
            </a:pPr>
            <a:endParaRPr lang="en-US" altLang="zh-CN" dirty="0" smtClean="0"/>
          </a:p>
          <a:p>
            <a:pPr algn="l">
              <a:lnSpc>
                <a:spcPts val="2900"/>
              </a:lnSpc>
              <a:tabLst>
                <a:tab pos="393700" algn="l"/>
                <a:tab pos="647700" algn="l"/>
                <a:tab pos="2527300" algn="l"/>
              </a:tabLst>
            </a:pPr>
            <a:r>
              <a:rPr lang="en-US" altLang="zh-CN" sz="2100" dirty="0" smtClean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1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0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如何解决重复分组问题？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764933" y="4322161"/>
            <a:ext cx="5858976" cy="58663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1800"/>
              </a:lnSpc>
              <a:tabLst/>
            </a:pPr>
            <a:r>
              <a:rPr lang="en-US" altLang="zh-CN" sz="1752" dirty="0" smtClean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1752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752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序列号</a:t>
            </a:r>
            <a:r>
              <a:rPr lang="en-US" altLang="zh-CN" sz="1752" b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(Sequence</a:t>
            </a:r>
            <a:r>
              <a:rPr lang="en-US" altLang="zh-CN" sz="175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752" b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number)</a:t>
            </a:r>
            <a:r>
              <a:rPr lang="en-US" altLang="zh-CN" sz="1752" b="1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:</a:t>
            </a:r>
            <a:r>
              <a:rPr lang="en-US" altLang="zh-CN" sz="175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752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发送方给每个分组增加序列号</a:t>
            </a:r>
          </a:p>
          <a:p>
            <a:pPr algn="l">
              <a:lnSpc>
                <a:spcPts val="2700"/>
              </a:lnSpc>
              <a:tabLst/>
            </a:pPr>
            <a:r>
              <a:rPr lang="en-US" altLang="zh-CN" sz="1752" dirty="0" smtClean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1752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752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接收方丢弃重复分组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5708173" y="4790831"/>
            <a:ext cx="2640146" cy="108491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1900"/>
              </a:lnSpc>
              <a:tabLst/>
            </a:pPr>
            <a:r>
              <a:rPr lang="en-US" altLang="zh-CN" sz="1752" dirty="0" smtClean="0">
                <a:solidFill>
                  <a:srgbClr val="FF0000"/>
                </a:solidFill>
                <a:latin typeface="Comic Sans MS" pitchFamily="18" charset="0"/>
                <a:cs typeface="Comic Sans MS" pitchFamily="18" charset="0"/>
              </a:rPr>
              <a:t>stop and wait</a:t>
            </a:r>
          </a:p>
          <a:p>
            <a:pPr algn="l">
              <a:lnSpc>
                <a:spcPts val="2000"/>
              </a:lnSpc>
              <a:tabLst/>
            </a:pPr>
            <a:r>
              <a:rPr lang="en-US" altLang="zh-CN" sz="1752" dirty="0" smtClean="0">
                <a:solidFill>
                  <a:srgbClr val="163794"/>
                </a:solidFill>
                <a:latin typeface="Comic Sans MS" pitchFamily="18" charset="0"/>
                <a:cs typeface="Comic Sans MS" pitchFamily="18" charset="0"/>
              </a:rPr>
              <a:t>Sender</a:t>
            </a:r>
            <a:r>
              <a:rPr lang="en-US" altLang="zh-CN" sz="175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752" dirty="0" smtClean="0">
                <a:solidFill>
                  <a:srgbClr val="163794"/>
                </a:solidFill>
                <a:latin typeface="Comic Sans MS" pitchFamily="18" charset="0"/>
                <a:cs typeface="Comic Sans MS" pitchFamily="18" charset="0"/>
              </a:rPr>
              <a:t>sends</a:t>
            </a:r>
            <a:r>
              <a:rPr lang="en-US" altLang="zh-CN" sz="175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752" dirty="0" smtClean="0">
                <a:solidFill>
                  <a:srgbClr val="163794"/>
                </a:solidFill>
                <a:latin typeface="Comic Sans MS" pitchFamily="18" charset="0"/>
                <a:cs typeface="Comic Sans MS" pitchFamily="18" charset="0"/>
              </a:rPr>
              <a:t>one</a:t>
            </a:r>
            <a:r>
              <a:rPr lang="en-US" altLang="zh-CN" sz="175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752" dirty="0" smtClean="0">
                <a:solidFill>
                  <a:srgbClr val="163794"/>
                </a:solidFill>
                <a:latin typeface="Comic Sans MS" pitchFamily="18" charset="0"/>
                <a:cs typeface="Comic Sans MS" pitchFamily="18" charset="0"/>
              </a:rPr>
              <a:t>packet,</a:t>
            </a:r>
          </a:p>
          <a:p>
            <a:pPr algn="l">
              <a:lnSpc>
                <a:spcPts val="2100"/>
              </a:lnSpc>
              <a:tabLst/>
            </a:pPr>
            <a:r>
              <a:rPr lang="en-US" altLang="zh-CN" sz="1752" dirty="0" smtClean="0">
                <a:solidFill>
                  <a:srgbClr val="163794"/>
                </a:solidFill>
                <a:latin typeface="Comic Sans MS" pitchFamily="18" charset="0"/>
                <a:cs typeface="Comic Sans MS" pitchFamily="18" charset="0"/>
              </a:rPr>
              <a:t>then</a:t>
            </a:r>
            <a:r>
              <a:rPr lang="en-US" altLang="zh-CN" sz="175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752" dirty="0" smtClean="0">
                <a:solidFill>
                  <a:srgbClr val="163794"/>
                </a:solidFill>
                <a:latin typeface="Comic Sans MS" pitchFamily="18" charset="0"/>
                <a:cs typeface="Comic Sans MS" pitchFamily="18" charset="0"/>
              </a:rPr>
              <a:t>waits</a:t>
            </a:r>
            <a:r>
              <a:rPr lang="en-US" altLang="zh-CN" sz="175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752" dirty="0" smtClean="0">
                <a:solidFill>
                  <a:srgbClr val="163794"/>
                </a:solidFill>
                <a:latin typeface="Comic Sans MS" pitchFamily="18" charset="0"/>
                <a:cs typeface="Comic Sans MS" pitchFamily="18" charset="0"/>
              </a:rPr>
              <a:t>for</a:t>
            </a:r>
            <a:r>
              <a:rPr lang="en-US" altLang="zh-CN" sz="175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752" dirty="0" smtClean="0">
                <a:solidFill>
                  <a:srgbClr val="163794"/>
                </a:solidFill>
                <a:latin typeface="Comic Sans MS" pitchFamily="18" charset="0"/>
                <a:cs typeface="Comic Sans MS" pitchFamily="18" charset="0"/>
              </a:rPr>
              <a:t>receiver</a:t>
            </a:r>
          </a:p>
          <a:p>
            <a:pPr algn="l">
              <a:lnSpc>
                <a:spcPts val="2100"/>
              </a:lnSpc>
              <a:tabLst/>
            </a:pPr>
            <a:r>
              <a:rPr lang="en-US" altLang="zh-CN" sz="1752" dirty="0" smtClean="0">
                <a:solidFill>
                  <a:srgbClr val="163794"/>
                </a:solidFill>
                <a:latin typeface="Comic Sans MS" pitchFamily="18" charset="0"/>
                <a:cs typeface="Comic Sans MS" pitchFamily="18" charset="0"/>
              </a:rPr>
              <a:t>response</a:t>
            </a:r>
          </a:p>
        </p:txBody>
      </p:sp>
    </p:spTree>
    <p:extLst>
      <p:ext uri="{BB962C8B-B14F-4D97-AF65-F5344CB8AC3E}">
        <p14:creationId xmlns:p14="http://schemas.microsoft.com/office/powerpoint/2010/main" val="161048608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Rdt</a:t>
            </a:r>
            <a:r>
              <a:rPr lang="en-US" altLang="zh-CN" dirty="0" smtClean="0"/>
              <a:t> 2.1 vs. </a:t>
            </a:r>
            <a:r>
              <a:rPr lang="en-US" altLang="zh-CN" dirty="0" err="1" smtClean="0"/>
              <a:t>Rdt</a:t>
            </a:r>
            <a:r>
              <a:rPr lang="en-US" altLang="zh-CN" dirty="0" smtClean="0"/>
              <a:t> 2.0</a:t>
            </a:r>
            <a:endParaRPr lang="zh-CN" alt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621219" y="3852989"/>
            <a:ext cx="1981200" cy="1841500"/>
          </a:xfrm>
          <a:prstGeom prst="rect">
            <a:avLst/>
          </a:prstGeom>
          <a:noFill/>
        </p:spPr>
      </p:pic>
      <p:sp>
        <p:nvSpPr>
          <p:cNvPr id="5" name="TextBox 1"/>
          <p:cNvSpPr txBox="1"/>
          <p:nvPr/>
        </p:nvSpPr>
        <p:spPr>
          <a:xfrm>
            <a:off x="70342" y="1358904"/>
            <a:ext cx="4555734" cy="311110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2600"/>
              </a:lnSpc>
              <a:tabLst>
                <a:tab pos="393700" algn="l"/>
                <a:tab pos="647700" algn="l"/>
                <a:tab pos="800100" algn="l"/>
                <a:tab pos="1003300" algn="l"/>
              </a:tabLst>
            </a:pPr>
            <a:r>
              <a:rPr lang="en-US" altLang="zh-CN" sz="2460" dirty="0" smtClean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46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发送方：</a:t>
            </a:r>
          </a:p>
          <a:p>
            <a:pPr algn="l">
              <a:lnSpc>
                <a:spcPts val="3000"/>
              </a:lnSpc>
              <a:tabLst>
                <a:tab pos="393700" algn="l"/>
                <a:tab pos="647700" algn="l"/>
                <a:tab pos="800100" algn="l"/>
                <a:tab pos="1003300" algn="l"/>
              </a:tabLst>
            </a:pPr>
            <a:r>
              <a:rPr lang="en-US" altLang="zh-CN" dirty="0" smtClean="0"/>
              <a:t>	</a:t>
            </a:r>
            <a:r>
              <a:rPr lang="en-US" altLang="zh-CN" sz="2100" dirty="0" smtClean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</a:t>
            </a:r>
            <a:r>
              <a:rPr lang="en-US" altLang="zh-CN" sz="210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为每个分组增加了序列号</a:t>
            </a:r>
          </a:p>
          <a:p>
            <a:pPr algn="l">
              <a:lnSpc>
                <a:spcPts val="3000"/>
              </a:lnSpc>
              <a:tabLst>
                <a:tab pos="393700" algn="l"/>
                <a:tab pos="647700" algn="l"/>
                <a:tab pos="800100" algn="l"/>
                <a:tab pos="1003300" algn="l"/>
              </a:tabLst>
            </a:pPr>
            <a:r>
              <a:rPr lang="en-US" altLang="zh-CN" dirty="0" smtClean="0"/>
              <a:t>	</a:t>
            </a:r>
            <a:r>
              <a:rPr lang="en-US" altLang="zh-CN" sz="2100" dirty="0" smtClean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</a:t>
            </a:r>
            <a:r>
              <a:rPr lang="en-US" altLang="zh-CN" sz="210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两个序列号(0,</a:t>
            </a:r>
            <a:r>
              <a:rPr lang="en-US" altLang="zh-CN" sz="21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0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1)就够用，为什么</a:t>
            </a:r>
          </a:p>
          <a:p>
            <a:pPr algn="l">
              <a:lnSpc>
                <a:spcPts val="2300"/>
              </a:lnSpc>
              <a:tabLst>
                <a:tab pos="393700" algn="l"/>
                <a:tab pos="647700" algn="l"/>
                <a:tab pos="800100" algn="l"/>
                <a:tab pos="1003300" algn="l"/>
              </a:tabLst>
            </a:pPr>
            <a:r>
              <a:rPr lang="en-US" altLang="zh-CN" dirty="0" smtClean="0"/>
              <a:t>		</a:t>
            </a:r>
            <a:r>
              <a:rPr lang="en-US" altLang="zh-CN" sz="210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？</a:t>
            </a:r>
          </a:p>
          <a:p>
            <a:pPr algn="l">
              <a:lnSpc>
                <a:spcPts val="3100"/>
              </a:lnSpc>
              <a:tabLst>
                <a:tab pos="393700" algn="l"/>
                <a:tab pos="647700" algn="l"/>
                <a:tab pos="800100" algn="l"/>
                <a:tab pos="1003300" algn="l"/>
              </a:tabLst>
            </a:pPr>
            <a:r>
              <a:rPr lang="en-US" altLang="zh-CN" dirty="0" smtClean="0"/>
              <a:t>	</a:t>
            </a:r>
            <a:r>
              <a:rPr lang="en-US" altLang="zh-CN" sz="2100" dirty="0" smtClean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</a:t>
            </a:r>
            <a:r>
              <a:rPr lang="en-US" altLang="zh-CN" sz="210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需校验ACK/NAK消息是否发生错</a:t>
            </a:r>
          </a:p>
          <a:p>
            <a:pPr algn="l">
              <a:lnSpc>
                <a:spcPts val="2300"/>
              </a:lnSpc>
              <a:tabLst>
                <a:tab pos="393700" algn="l"/>
                <a:tab pos="647700" algn="l"/>
                <a:tab pos="800100" algn="l"/>
                <a:tab pos="1003300" algn="l"/>
              </a:tabLst>
            </a:pPr>
            <a:r>
              <a:rPr lang="en-US" altLang="zh-CN" dirty="0" smtClean="0"/>
              <a:t>		</a:t>
            </a:r>
            <a:r>
              <a:rPr lang="en-US" altLang="zh-CN" sz="210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误</a:t>
            </a:r>
          </a:p>
          <a:p>
            <a:pPr algn="l">
              <a:lnSpc>
                <a:spcPts val="3100"/>
              </a:lnSpc>
              <a:tabLst>
                <a:tab pos="393700" algn="l"/>
                <a:tab pos="647700" algn="l"/>
                <a:tab pos="800100" algn="l"/>
                <a:tab pos="1003300" algn="l"/>
              </a:tabLst>
            </a:pPr>
            <a:r>
              <a:rPr lang="en-US" altLang="zh-CN" dirty="0" smtClean="0"/>
              <a:t>	</a:t>
            </a:r>
            <a:r>
              <a:rPr lang="en-US" altLang="zh-CN" sz="2100" dirty="0" smtClean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</a:t>
            </a:r>
            <a:r>
              <a:rPr lang="en-US" altLang="zh-CN" sz="210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状态数量翻倍</a:t>
            </a:r>
          </a:p>
          <a:p>
            <a:pPr algn="l">
              <a:lnSpc>
                <a:spcPts val="2600"/>
              </a:lnSpc>
              <a:tabLst>
                <a:tab pos="393700" algn="l"/>
                <a:tab pos="647700" algn="l"/>
                <a:tab pos="800100" algn="l"/>
                <a:tab pos="1003300" algn="l"/>
              </a:tabLst>
            </a:pPr>
            <a:r>
              <a:rPr lang="en-US" altLang="zh-CN" dirty="0" smtClean="0"/>
              <a:t>			</a:t>
            </a:r>
            <a:r>
              <a:rPr lang="en-US" altLang="zh-CN" sz="1752" dirty="0" smtClean="0">
                <a:solidFill>
                  <a:srgbClr val="163794"/>
                </a:solidFill>
                <a:latin typeface="Wingdings" pitchFamily="18" charset="0"/>
                <a:cs typeface="Wingdings" pitchFamily="18" charset="0"/>
              </a:rPr>
              <a:t></a:t>
            </a:r>
            <a:r>
              <a:rPr lang="en-US" altLang="zh-CN" sz="1752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状态必须“记住”“当前”的分组</a:t>
            </a:r>
          </a:p>
          <a:p>
            <a:pPr algn="l">
              <a:lnSpc>
                <a:spcPts val="1900"/>
              </a:lnSpc>
              <a:tabLst>
                <a:tab pos="393700" algn="l"/>
                <a:tab pos="647700" algn="l"/>
                <a:tab pos="800100" algn="l"/>
                <a:tab pos="1003300" algn="l"/>
              </a:tabLst>
            </a:pPr>
            <a:r>
              <a:rPr lang="en-US" altLang="zh-CN" dirty="0" smtClean="0"/>
              <a:t>				</a:t>
            </a:r>
            <a:r>
              <a:rPr lang="en-US" altLang="zh-CN" sz="1752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序列号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4572000" y="1357957"/>
            <a:ext cx="4555734" cy="203389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2600"/>
              </a:lnSpc>
              <a:tabLst>
                <a:tab pos="393700" algn="l"/>
                <a:tab pos="647700" algn="l"/>
                <a:tab pos="800100" algn="l"/>
                <a:tab pos="1003300" algn="l"/>
              </a:tabLst>
            </a:pPr>
            <a:r>
              <a:rPr lang="en-US" altLang="zh-CN" sz="2460" dirty="0" smtClean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46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接收方</a:t>
            </a:r>
          </a:p>
          <a:p>
            <a:pPr algn="l">
              <a:lnSpc>
                <a:spcPts val="3000"/>
              </a:lnSpc>
              <a:tabLst>
                <a:tab pos="393700" algn="l"/>
                <a:tab pos="647700" algn="l"/>
                <a:tab pos="800100" algn="l"/>
                <a:tab pos="1003300" algn="l"/>
              </a:tabLst>
            </a:pPr>
            <a:r>
              <a:rPr lang="en-US" altLang="zh-CN" dirty="0" smtClean="0"/>
              <a:t>	</a:t>
            </a:r>
            <a:r>
              <a:rPr lang="en-US" altLang="zh-CN" sz="2100" dirty="0" smtClean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</a:t>
            </a:r>
            <a:r>
              <a:rPr lang="en-US" altLang="zh-CN" sz="210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需判断分组是否是重复</a:t>
            </a:r>
          </a:p>
          <a:p>
            <a:pPr algn="l">
              <a:lnSpc>
                <a:spcPts val="2600"/>
              </a:lnSpc>
              <a:tabLst>
                <a:tab pos="393700" algn="l"/>
                <a:tab pos="647700" algn="l"/>
                <a:tab pos="800100" algn="l"/>
                <a:tab pos="1003300" algn="l"/>
              </a:tabLst>
            </a:pPr>
            <a:r>
              <a:rPr lang="en-US" altLang="zh-CN" dirty="0" smtClean="0"/>
              <a:t>			</a:t>
            </a:r>
            <a:r>
              <a:rPr lang="en-US" altLang="zh-CN" sz="1752" dirty="0" smtClean="0">
                <a:solidFill>
                  <a:srgbClr val="163794"/>
                </a:solidFill>
                <a:latin typeface="Wingdings" pitchFamily="18" charset="0"/>
                <a:cs typeface="Wingdings" pitchFamily="18" charset="0"/>
              </a:rPr>
              <a:t></a:t>
            </a:r>
            <a:r>
              <a:rPr lang="en-US" altLang="zh-CN" sz="1752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当前所处状态提供了期望收到分组</a:t>
            </a:r>
          </a:p>
          <a:p>
            <a:pPr algn="l">
              <a:lnSpc>
                <a:spcPts val="1900"/>
              </a:lnSpc>
              <a:tabLst>
                <a:tab pos="393700" algn="l"/>
                <a:tab pos="647700" algn="l"/>
                <a:tab pos="800100" algn="l"/>
                <a:tab pos="1003300" algn="l"/>
              </a:tabLst>
            </a:pPr>
            <a:r>
              <a:rPr lang="en-US" altLang="zh-CN" dirty="0" smtClean="0"/>
              <a:t>				</a:t>
            </a:r>
            <a:r>
              <a:rPr lang="en-US" altLang="zh-CN" sz="1752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的序列号</a:t>
            </a:r>
          </a:p>
          <a:p>
            <a:pPr algn="l">
              <a:lnSpc>
                <a:spcPts val="3100"/>
              </a:lnSpc>
              <a:tabLst>
                <a:tab pos="393700" algn="l"/>
                <a:tab pos="647700" algn="l"/>
                <a:tab pos="800100" algn="l"/>
                <a:tab pos="1003300" algn="l"/>
              </a:tabLst>
            </a:pPr>
            <a:r>
              <a:rPr lang="en-US" altLang="zh-CN" dirty="0" smtClean="0"/>
              <a:t>	</a:t>
            </a:r>
            <a:r>
              <a:rPr lang="en-US" altLang="zh-CN" sz="2100" dirty="0" smtClean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</a:t>
            </a:r>
            <a:r>
              <a:rPr lang="en-US" altLang="zh-CN" sz="210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注意：接收方无法知道ACK/NAK</a:t>
            </a:r>
          </a:p>
          <a:p>
            <a:pPr algn="l">
              <a:lnSpc>
                <a:spcPts val="2300"/>
              </a:lnSpc>
              <a:tabLst>
                <a:tab pos="393700" algn="l"/>
                <a:tab pos="647700" algn="l"/>
                <a:tab pos="800100" algn="l"/>
                <a:tab pos="1003300" algn="l"/>
              </a:tabLst>
            </a:pPr>
            <a:r>
              <a:rPr lang="en-US" altLang="zh-CN" dirty="0" smtClean="0"/>
              <a:t>		</a:t>
            </a:r>
            <a:r>
              <a:rPr lang="en-US" altLang="zh-CN" sz="210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是否被发送方正确收到</a:t>
            </a:r>
          </a:p>
        </p:txBody>
      </p:sp>
    </p:spTree>
    <p:extLst>
      <p:ext uri="{BB962C8B-B14F-4D97-AF65-F5344CB8AC3E}">
        <p14:creationId xmlns:p14="http://schemas.microsoft.com/office/powerpoint/2010/main" val="205821005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Rdt</a:t>
            </a:r>
            <a:r>
              <a:rPr lang="en-US" altLang="zh-CN" dirty="0" smtClean="0"/>
              <a:t> 2.2</a:t>
            </a:r>
            <a:r>
              <a:rPr lang="zh-CN" altLang="en-US" dirty="0" smtClean="0"/>
              <a:t>：无</a:t>
            </a:r>
            <a:r>
              <a:rPr lang="en-US" altLang="zh-CN" dirty="0" smtClean="0"/>
              <a:t>NAK</a:t>
            </a:r>
            <a:r>
              <a:rPr lang="zh-CN" altLang="en-US" dirty="0" smtClean="0"/>
              <a:t>消息协议</a:t>
            </a:r>
            <a:endParaRPr lang="zh-CN" altLang="en-US" dirty="0"/>
          </a:p>
        </p:txBody>
      </p:sp>
      <p:sp>
        <p:nvSpPr>
          <p:cNvPr id="7" name="TextBox 1"/>
          <p:cNvSpPr txBox="1"/>
          <p:nvPr/>
        </p:nvSpPr>
        <p:spPr>
          <a:xfrm>
            <a:off x="1156677" y="908538"/>
            <a:ext cx="7428316" cy="384528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3300"/>
              </a:lnSpc>
              <a:tabLst>
                <a:tab pos="393700" algn="l"/>
                <a:tab pos="2095500" algn="l"/>
              </a:tabLst>
            </a:pPr>
            <a:r>
              <a:rPr lang="en-US" altLang="zh-CN" dirty="0" smtClean="0"/>
              <a:t>	</a:t>
            </a:r>
          </a:p>
          <a:p>
            <a:pPr algn="l">
              <a:lnSpc>
                <a:spcPts val="1000"/>
              </a:lnSpc>
            </a:pPr>
            <a:endParaRPr lang="en-US" altLang="zh-CN" dirty="0" smtClean="0"/>
          </a:p>
          <a:p>
            <a:pPr algn="l">
              <a:lnSpc>
                <a:spcPts val="1000"/>
              </a:lnSpc>
            </a:pPr>
            <a:endParaRPr lang="en-US" altLang="zh-CN" dirty="0" smtClean="0"/>
          </a:p>
          <a:p>
            <a:pPr algn="l">
              <a:lnSpc>
                <a:spcPts val="2600"/>
              </a:lnSpc>
              <a:tabLst>
                <a:tab pos="393700" algn="l"/>
                <a:tab pos="2095500" algn="l"/>
              </a:tabLst>
            </a:pPr>
            <a:r>
              <a:rPr lang="en-US" altLang="zh-CN" sz="2100" dirty="0" smtClean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1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0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我们真的需要两种确认消息</a:t>
            </a:r>
            <a:r>
              <a:rPr lang="en-US" altLang="zh-CN" sz="2100" b="1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(ACK</a:t>
            </a:r>
            <a:r>
              <a:rPr lang="en-US" altLang="zh-CN" sz="21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00" b="1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+</a:t>
            </a:r>
            <a:r>
              <a:rPr lang="en-US" altLang="zh-CN" sz="21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00" b="1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NAK)</a:t>
            </a:r>
            <a:r>
              <a:rPr lang="en-US" altLang="zh-CN" sz="210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吗？</a:t>
            </a:r>
          </a:p>
          <a:p>
            <a:pPr algn="l">
              <a:lnSpc>
                <a:spcPts val="1000"/>
              </a:lnSpc>
            </a:pPr>
            <a:endParaRPr lang="en-US" altLang="zh-CN" dirty="0" smtClean="0"/>
          </a:p>
          <a:p>
            <a:pPr algn="l">
              <a:lnSpc>
                <a:spcPts val="1000"/>
              </a:lnSpc>
            </a:pPr>
            <a:endParaRPr lang="en-US" altLang="zh-CN" dirty="0" smtClean="0"/>
          </a:p>
          <a:p>
            <a:pPr algn="l">
              <a:lnSpc>
                <a:spcPts val="1000"/>
              </a:lnSpc>
            </a:pPr>
            <a:endParaRPr lang="en-US" altLang="zh-CN" dirty="0" smtClean="0"/>
          </a:p>
          <a:p>
            <a:pPr algn="l">
              <a:lnSpc>
                <a:spcPts val="1000"/>
              </a:lnSpc>
            </a:pPr>
            <a:endParaRPr lang="en-US" altLang="zh-CN" dirty="0" smtClean="0"/>
          </a:p>
          <a:p>
            <a:pPr algn="l">
              <a:lnSpc>
                <a:spcPts val="2500"/>
              </a:lnSpc>
              <a:tabLst>
                <a:tab pos="393700" algn="l"/>
                <a:tab pos="2095500" algn="l"/>
              </a:tabLst>
            </a:pPr>
            <a:r>
              <a:rPr lang="en-US" altLang="zh-CN" sz="2100" dirty="0" smtClean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1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0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与</a:t>
            </a:r>
            <a:r>
              <a:rPr lang="en-US" altLang="zh-CN" sz="2100" b="1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rdt</a:t>
            </a:r>
            <a:r>
              <a:rPr lang="en-US" altLang="zh-CN" sz="21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00" b="1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2.1</a:t>
            </a:r>
            <a:r>
              <a:rPr lang="en-US" altLang="zh-CN" sz="210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功能相同，但是只使用</a:t>
            </a:r>
            <a:r>
              <a:rPr lang="en-US" altLang="zh-CN" sz="2100" b="1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ACK</a:t>
            </a:r>
          </a:p>
          <a:p>
            <a:pPr algn="l">
              <a:lnSpc>
                <a:spcPts val="1000"/>
              </a:lnSpc>
            </a:pPr>
            <a:endParaRPr lang="en-US" altLang="zh-CN" dirty="0" smtClean="0"/>
          </a:p>
          <a:p>
            <a:pPr algn="l">
              <a:lnSpc>
                <a:spcPts val="2200"/>
              </a:lnSpc>
              <a:tabLst>
                <a:tab pos="393700" algn="l"/>
                <a:tab pos="2095500" algn="l"/>
              </a:tabLst>
            </a:pPr>
            <a:r>
              <a:rPr lang="en-US" altLang="zh-CN" sz="2100" dirty="0" smtClean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1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0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如何实现？</a:t>
            </a:r>
          </a:p>
          <a:p>
            <a:pPr algn="l">
              <a:lnSpc>
                <a:spcPts val="2700"/>
              </a:lnSpc>
              <a:tabLst>
                <a:tab pos="393700" algn="l"/>
                <a:tab pos="2095500" algn="l"/>
              </a:tabLst>
            </a:pPr>
            <a:r>
              <a:rPr lang="en-US" altLang="zh-CN" dirty="0" smtClean="0"/>
              <a:t>	</a:t>
            </a:r>
            <a:r>
              <a:rPr lang="en-US" altLang="zh-CN" sz="1752" dirty="0" smtClean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</a:t>
            </a:r>
            <a:r>
              <a:rPr lang="en-US" altLang="zh-CN" sz="175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752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接收方通过</a:t>
            </a:r>
            <a:r>
              <a:rPr lang="en-US" altLang="zh-CN" sz="1752" b="1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ACK</a:t>
            </a:r>
            <a:r>
              <a:rPr lang="en-US" altLang="zh-CN" sz="1752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告知最后一个被正确接收的分组</a:t>
            </a:r>
          </a:p>
          <a:p>
            <a:pPr algn="l">
              <a:lnSpc>
                <a:spcPts val="2700"/>
              </a:lnSpc>
              <a:tabLst>
                <a:tab pos="393700" algn="l"/>
                <a:tab pos="2095500" algn="l"/>
              </a:tabLst>
            </a:pPr>
            <a:r>
              <a:rPr lang="en-US" altLang="zh-CN" dirty="0" smtClean="0"/>
              <a:t>	</a:t>
            </a:r>
            <a:r>
              <a:rPr lang="en-US" altLang="zh-CN" sz="1752" dirty="0" smtClean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</a:t>
            </a:r>
            <a:r>
              <a:rPr lang="en-US" altLang="zh-CN" sz="175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752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在</a:t>
            </a:r>
            <a:r>
              <a:rPr lang="en-US" altLang="zh-CN" sz="1752" b="1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ACK</a:t>
            </a:r>
            <a:r>
              <a:rPr lang="en-US" altLang="zh-CN" sz="1752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消息中</a:t>
            </a:r>
            <a:r>
              <a:rPr lang="en-US" altLang="zh-CN" sz="1752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显式地加入被确认分组的序列号</a:t>
            </a:r>
          </a:p>
          <a:p>
            <a:pPr algn="l">
              <a:lnSpc>
                <a:spcPts val="3200"/>
              </a:lnSpc>
              <a:tabLst>
                <a:tab pos="393700" algn="l"/>
                <a:tab pos="2095500" algn="l"/>
              </a:tabLst>
            </a:pPr>
            <a:r>
              <a:rPr lang="en-US" altLang="zh-CN" sz="2100" dirty="0" smtClean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1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0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发送方收到重复</a:t>
            </a:r>
            <a:r>
              <a:rPr lang="en-US" altLang="zh-CN" sz="2100" b="1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ACK</a:t>
            </a:r>
            <a:r>
              <a:rPr lang="en-US" altLang="zh-CN" sz="210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之后，采取与收到</a:t>
            </a:r>
            <a:r>
              <a:rPr lang="en-US" altLang="zh-CN" sz="2100" b="1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NAK</a:t>
            </a:r>
            <a:r>
              <a:rPr lang="en-US" altLang="zh-CN" sz="210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消息相同的动作</a:t>
            </a:r>
          </a:p>
          <a:p>
            <a:pPr algn="l">
              <a:lnSpc>
                <a:spcPts val="2700"/>
              </a:lnSpc>
              <a:tabLst>
                <a:tab pos="393700" algn="l"/>
                <a:tab pos="2095500" algn="l"/>
              </a:tabLst>
            </a:pPr>
            <a:r>
              <a:rPr lang="en-US" altLang="zh-CN" dirty="0" smtClean="0"/>
              <a:t>	</a:t>
            </a:r>
            <a:r>
              <a:rPr lang="en-US" altLang="zh-CN" sz="1752" dirty="0" smtClean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</a:t>
            </a:r>
            <a:r>
              <a:rPr lang="en-US" altLang="zh-CN" sz="175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752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重传当前分组</a:t>
            </a:r>
          </a:p>
        </p:txBody>
      </p:sp>
    </p:spTree>
    <p:extLst>
      <p:ext uri="{BB962C8B-B14F-4D97-AF65-F5344CB8AC3E}">
        <p14:creationId xmlns:p14="http://schemas.microsoft.com/office/powerpoint/2010/main" val="3065772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Rdt</a:t>
            </a:r>
            <a:r>
              <a:rPr lang="en-US" altLang="zh-CN" dirty="0" smtClean="0"/>
              <a:t> 3.0</a:t>
            </a:r>
            <a:endParaRPr lang="zh-CN" altLang="en-US" dirty="0"/>
          </a:p>
        </p:txBody>
      </p:sp>
      <p:sp>
        <p:nvSpPr>
          <p:cNvPr id="4" name="TextBox 1"/>
          <p:cNvSpPr txBox="1"/>
          <p:nvPr/>
        </p:nvSpPr>
        <p:spPr>
          <a:xfrm>
            <a:off x="666750" y="749300"/>
            <a:ext cx="7810500" cy="4432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3000"/>
              </a:lnSpc>
              <a:tabLst>
                <a:tab pos="393700" algn="l"/>
                <a:tab pos="800100" algn="l"/>
                <a:tab pos="3898900" algn="l"/>
              </a:tabLst>
            </a:pPr>
            <a:r>
              <a:rPr lang="en-US" altLang="zh-CN" dirty="0" smtClean="0"/>
              <a:t>		</a:t>
            </a:r>
          </a:p>
          <a:p>
            <a:pPr algn="l">
              <a:lnSpc>
                <a:spcPts val="1000"/>
              </a:lnSpc>
            </a:pPr>
            <a:endParaRPr lang="en-US" altLang="zh-CN" dirty="0" smtClean="0"/>
          </a:p>
          <a:p>
            <a:pPr algn="l">
              <a:lnSpc>
                <a:spcPts val="1000"/>
              </a:lnSpc>
            </a:pPr>
            <a:endParaRPr lang="en-US" altLang="zh-CN" dirty="0" smtClean="0"/>
          </a:p>
          <a:p>
            <a:pPr algn="l">
              <a:lnSpc>
                <a:spcPts val="3100"/>
              </a:lnSpc>
              <a:tabLst>
                <a:tab pos="393700" algn="l"/>
                <a:tab pos="800100" algn="l"/>
                <a:tab pos="3898900" algn="l"/>
              </a:tabLst>
            </a:pPr>
            <a:r>
              <a:rPr lang="en-US" altLang="zh-CN" sz="2460" dirty="0" smtClean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460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如果信道既可能发生错误，也可能丢失分组，怎么办？</a:t>
            </a:r>
          </a:p>
          <a:p>
            <a:pPr algn="l">
              <a:lnSpc>
                <a:spcPts val="1000"/>
              </a:lnSpc>
            </a:pPr>
            <a:endParaRPr lang="en-US" altLang="zh-CN" dirty="0" smtClean="0"/>
          </a:p>
          <a:p>
            <a:pPr algn="l">
              <a:lnSpc>
                <a:spcPts val="2300"/>
              </a:lnSpc>
              <a:tabLst>
                <a:tab pos="393700" algn="l"/>
                <a:tab pos="800100" algn="l"/>
                <a:tab pos="3898900" algn="l"/>
              </a:tabLst>
            </a:pPr>
            <a:r>
              <a:rPr lang="en-US" altLang="zh-CN" dirty="0" smtClean="0"/>
              <a:t>	</a:t>
            </a:r>
            <a:r>
              <a:rPr lang="en-US" altLang="zh-CN" sz="2100" dirty="0" smtClean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1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0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“校验和</a:t>
            </a:r>
            <a:r>
              <a:rPr lang="en-US" altLang="zh-CN" sz="21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0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+</a:t>
            </a:r>
            <a:r>
              <a:rPr lang="en-US" altLang="zh-CN" sz="21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0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序列号</a:t>
            </a:r>
            <a:r>
              <a:rPr lang="en-US" altLang="zh-CN" sz="21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0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+</a:t>
            </a:r>
            <a:r>
              <a:rPr lang="en-US" altLang="zh-CN" sz="21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0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ACK</a:t>
            </a:r>
            <a:r>
              <a:rPr lang="en-US" altLang="zh-CN" sz="21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0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+</a:t>
            </a:r>
            <a:r>
              <a:rPr lang="en-US" altLang="zh-CN" sz="21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0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重传”够用吗？</a:t>
            </a:r>
          </a:p>
          <a:p>
            <a:pPr algn="l">
              <a:lnSpc>
                <a:spcPts val="1000"/>
              </a:lnSpc>
            </a:pPr>
            <a:endParaRPr lang="en-US" altLang="zh-CN" dirty="0" smtClean="0"/>
          </a:p>
          <a:p>
            <a:pPr algn="l">
              <a:lnSpc>
                <a:spcPts val="1000"/>
              </a:lnSpc>
            </a:pPr>
            <a:endParaRPr lang="en-US" altLang="zh-CN" dirty="0" smtClean="0"/>
          </a:p>
          <a:p>
            <a:pPr algn="l">
              <a:lnSpc>
                <a:spcPts val="1000"/>
              </a:lnSpc>
            </a:pPr>
            <a:endParaRPr lang="en-US" altLang="zh-CN" dirty="0" smtClean="0"/>
          </a:p>
          <a:p>
            <a:pPr algn="l">
              <a:lnSpc>
                <a:spcPts val="1000"/>
              </a:lnSpc>
            </a:pPr>
            <a:endParaRPr lang="en-US" altLang="zh-CN" dirty="0" smtClean="0"/>
          </a:p>
          <a:p>
            <a:pPr algn="l">
              <a:lnSpc>
                <a:spcPts val="3000"/>
              </a:lnSpc>
              <a:tabLst>
                <a:tab pos="393700" algn="l"/>
                <a:tab pos="800100" algn="l"/>
                <a:tab pos="3898900" algn="l"/>
              </a:tabLst>
            </a:pPr>
            <a:r>
              <a:rPr lang="en-US" altLang="zh-CN" sz="2460" dirty="0" smtClean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46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方法：发送方等待“</a:t>
            </a:r>
            <a:r>
              <a:rPr lang="en-US" altLang="zh-CN" sz="2460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合理</a:t>
            </a:r>
            <a:r>
              <a:rPr lang="en-US" altLang="zh-CN" sz="246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”时间</a:t>
            </a:r>
          </a:p>
          <a:p>
            <a:pPr algn="l">
              <a:lnSpc>
                <a:spcPts val="1000"/>
              </a:lnSpc>
            </a:pPr>
            <a:endParaRPr lang="en-US" altLang="zh-CN" dirty="0" smtClean="0"/>
          </a:p>
          <a:p>
            <a:pPr algn="l">
              <a:lnSpc>
                <a:spcPts val="2300"/>
              </a:lnSpc>
              <a:tabLst>
                <a:tab pos="393700" algn="l"/>
                <a:tab pos="800100" algn="l"/>
                <a:tab pos="3898900" algn="l"/>
              </a:tabLst>
            </a:pPr>
            <a:r>
              <a:rPr lang="en-US" altLang="zh-CN" dirty="0" smtClean="0"/>
              <a:t>	</a:t>
            </a:r>
            <a:r>
              <a:rPr lang="en-US" altLang="zh-CN" sz="2100" dirty="0" smtClean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1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0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如果没收到ACK，重传</a:t>
            </a:r>
          </a:p>
          <a:p>
            <a:pPr algn="l">
              <a:lnSpc>
                <a:spcPts val="1000"/>
              </a:lnSpc>
            </a:pPr>
            <a:endParaRPr lang="en-US" altLang="zh-CN" dirty="0" smtClean="0"/>
          </a:p>
          <a:p>
            <a:pPr algn="l">
              <a:lnSpc>
                <a:spcPts val="2200"/>
              </a:lnSpc>
              <a:tabLst>
                <a:tab pos="393700" algn="l"/>
                <a:tab pos="800100" algn="l"/>
                <a:tab pos="3898900" algn="l"/>
              </a:tabLst>
            </a:pPr>
            <a:r>
              <a:rPr lang="en-US" altLang="zh-CN" dirty="0" smtClean="0"/>
              <a:t>	</a:t>
            </a:r>
            <a:r>
              <a:rPr lang="en-US" altLang="zh-CN" sz="2100" dirty="0" smtClean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1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0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如果分组或ACK只是延迟而不是丢了</a:t>
            </a:r>
          </a:p>
          <a:p>
            <a:pPr algn="l">
              <a:lnSpc>
                <a:spcPts val="2700"/>
              </a:lnSpc>
              <a:tabLst>
                <a:tab pos="393700" algn="l"/>
                <a:tab pos="800100" algn="l"/>
                <a:tab pos="3898900" algn="l"/>
              </a:tabLst>
            </a:pPr>
            <a:r>
              <a:rPr lang="en-US" altLang="zh-CN" dirty="0" smtClean="0"/>
              <a:t>		</a:t>
            </a:r>
            <a:r>
              <a:rPr lang="en-US" altLang="zh-CN" sz="1752" dirty="0" smtClean="0">
                <a:solidFill>
                  <a:srgbClr val="163794"/>
                </a:solidFill>
                <a:latin typeface="Wingdings" pitchFamily="18" charset="0"/>
                <a:cs typeface="Wingdings" pitchFamily="18" charset="0"/>
              </a:rPr>
              <a:t></a:t>
            </a:r>
            <a:r>
              <a:rPr lang="en-US" altLang="zh-CN" sz="1752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重传会产生重复，序列号机制能够处理</a:t>
            </a:r>
          </a:p>
          <a:p>
            <a:pPr algn="l">
              <a:lnSpc>
                <a:spcPts val="2700"/>
              </a:lnSpc>
              <a:tabLst>
                <a:tab pos="393700" algn="l"/>
                <a:tab pos="800100" algn="l"/>
                <a:tab pos="3898900" algn="l"/>
              </a:tabLst>
            </a:pPr>
            <a:r>
              <a:rPr lang="en-US" altLang="zh-CN" dirty="0" smtClean="0"/>
              <a:t>		</a:t>
            </a:r>
            <a:r>
              <a:rPr lang="en-US" altLang="zh-CN" sz="1752" dirty="0" smtClean="0">
                <a:solidFill>
                  <a:srgbClr val="163794"/>
                </a:solidFill>
                <a:latin typeface="Wingdings" pitchFamily="18" charset="0"/>
                <a:cs typeface="Wingdings" pitchFamily="18" charset="0"/>
              </a:rPr>
              <a:t></a:t>
            </a:r>
            <a:r>
              <a:rPr lang="en-US" altLang="zh-CN" sz="1752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接收方需在ACK中显式告知所确认的分组</a:t>
            </a:r>
          </a:p>
          <a:p>
            <a:pPr algn="l">
              <a:lnSpc>
                <a:spcPts val="3200"/>
              </a:lnSpc>
              <a:tabLst>
                <a:tab pos="393700" algn="l"/>
                <a:tab pos="800100" algn="l"/>
                <a:tab pos="3898900" algn="l"/>
              </a:tabLst>
            </a:pPr>
            <a:r>
              <a:rPr lang="en-US" altLang="zh-CN" dirty="0" smtClean="0"/>
              <a:t>	</a:t>
            </a:r>
            <a:r>
              <a:rPr lang="en-US" altLang="zh-CN" sz="2100" dirty="0" smtClean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1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0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需要</a:t>
            </a:r>
            <a:r>
              <a:rPr lang="en-US" altLang="zh-CN" sz="2100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定时器</a:t>
            </a:r>
          </a:p>
        </p:txBody>
      </p:sp>
    </p:spTree>
    <p:extLst>
      <p:ext uri="{BB962C8B-B14F-4D97-AF65-F5344CB8AC3E}">
        <p14:creationId xmlns:p14="http://schemas.microsoft.com/office/powerpoint/2010/main" val="317320867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Rdt</a:t>
            </a:r>
            <a:r>
              <a:rPr lang="en-US" altLang="zh-CN" dirty="0" smtClean="0"/>
              <a:t> 3.0 </a:t>
            </a:r>
            <a:r>
              <a:rPr lang="zh-CN" altLang="en-US" dirty="0" smtClean="0"/>
              <a:t>实例（</a:t>
            </a:r>
            <a:r>
              <a:rPr lang="en-US" altLang="zh-CN" dirty="0" smtClean="0"/>
              <a:t>1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8314" y="1292469"/>
            <a:ext cx="8806047" cy="461596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22006210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Rdt</a:t>
            </a:r>
            <a:r>
              <a:rPr lang="en-US" altLang="zh-CN" dirty="0"/>
              <a:t> 3.0 </a:t>
            </a:r>
            <a:r>
              <a:rPr lang="zh-CN" altLang="en-US" dirty="0"/>
              <a:t>实例</a:t>
            </a:r>
            <a:r>
              <a:rPr lang="zh-CN" altLang="en-US" dirty="0" smtClean="0"/>
              <a:t>（</a:t>
            </a:r>
            <a:r>
              <a:rPr lang="en-US" altLang="zh-CN" dirty="0" smtClean="0"/>
              <a:t>2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6361" y="1367692"/>
            <a:ext cx="8742955" cy="455246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78409569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Rdt</a:t>
            </a:r>
            <a:r>
              <a:rPr lang="en-US" altLang="zh-CN" dirty="0" smtClean="0"/>
              <a:t> 3.0</a:t>
            </a:r>
            <a:r>
              <a:rPr lang="zh-CN" altLang="en-US" dirty="0" smtClean="0"/>
              <a:t>性能分析</a:t>
            </a:r>
            <a:endParaRPr lang="zh-CN" altLang="en-US" dirty="0"/>
          </a:p>
        </p:txBody>
      </p:sp>
      <p:sp>
        <p:nvSpPr>
          <p:cNvPr id="21" name="Freeform 3"/>
          <p:cNvSpPr/>
          <p:nvPr/>
        </p:nvSpPr>
        <p:spPr>
          <a:xfrm>
            <a:off x="6095298" y="2810258"/>
            <a:ext cx="1202435" cy="27432"/>
          </a:xfrm>
          <a:custGeom>
            <a:avLst/>
            <a:gdLst>
              <a:gd name="connsiteX0" fmla="*/ 0 w 1202435"/>
              <a:gd name="connsiteY0" fmla="*/ 13715 h 27432"/>
              <a:gd name="connsiteX1" fmla="*/ 1202435 w 1202435"/>
              <a:gd name="connsiteY1" fmla="*/ 13715 h 274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202435" h="27432">
                <a:moveTo>
                  <a:pt x="0" y="13715"/>
                </a:moveTo>
                <a:lnTo>
                  <a:pt x="1202435" y="13715"/>
                </a:lnTo>
              </a:path>
            </a:pathLst>
          </a:custGeom>
          <a:ln w="254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l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4736733" y="3987916"/>
            <a:ext cx="452178" cy="40059"/>
          </a:xfrm>
          <a:custGeom>
            <a:avLst/>
            <a:gdLst>
              <a:gd name="connsiteX0" fmla="*/ 10014 w 452178"/>
              <a:gd name="connsiteY0" fmla="*/ 10014 h 40059"/>
              <a:gd name="connsiteX1" fmla="*/ 442163 w 452178"/>
              <a:gd name="connsiteY1" fmla="*/ 10014 h 400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2178" h="40059">
                <a:moveTo>
                  <a:pt x="10014" y="10014"/>
                </a:moveTo>
                <a:lnTo>
                  <a:pt x="442163" y="10014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l"/>
            <a:endParaRPr lang="zh-CN" altLang="en-US">
              <a:solidFill>
                <a:srgbClr val="163794"/>
              </a:solidFill>
            </a:endParaRPr>
          </a:p>
        </p:txBody>
      </p:sp>
      <p:sp>
        <p:nvSpPr>
          <p:cNvPr id="23" name="Freeform 3"/>
          <p:cNvSpPr/>
          <p:nvPr/>
        </p:nvSpPr>
        <p:spPr>
          <a:xfrm>
            <a:off x="2977942" y="3987916"/>
            <a:ext cx="1396963" cy="40059"/>
          </a:xfrm>
          <a:custGeom>
            <a:avLst/>
            <a:gdLst>
              <a:gd name="connsiteX0" fmla="*/ 10014 w 1396963"/>
              <a:gd name="connsiteY0" fmla="*/ 10014 h 40059"/>
              <a:gd name="connsiteX1" fmla="*/ 1386948 w 1396963"/>
              <a:gd name="connsiteY1" fmla="*/ 20015 h 400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96963" h="40059">
                <a:moveTo>
                  <a:pt x="10014" y="10014"/>
                </a:moveTo>
                <a:lnTo>
                  <a:pt x="1386948" y="20015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l"/>
            <a:endParaRPr lang="zh-CN" altLang="en-US">
              <a:solidFill>
                <a:srgbClr val="163794"/>
              </a:solidFill>
            </a:endParaRPr>
          </a:p>
        </p:txBody>
      </p:sp>
      <p:sp>
        <p:nvSpPr>
          <p:cNvPr id="24" name="TextBox 1"/>
          <p:cNvSpPr txBox="1"/>
          <p:nvPr/>
        </p:nvSpPr>
        <p:spPr>
          <a:xfrm>
            <a:off x="177249" y="1008583"/>
            <a:ext cx="7433125" cy="131574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1000"/>
              </a:lnSpc>
            </a:pPr>
            <a:endParaRPr lang="en-US" altLang="zh-CN" dirty="0" smtClean="0"/>
          </a:p>
          <a:p>
            <a:pPr algn="l">
              <a:lnSpc>
                <a:spcPts val="1000"/>
              </a:lnSpc>
            </a:pPr>
            <a:endParaRPr lang="en-US" altLang="zh-CN" dirty="0" smtClean="0"/>
          </a:p>
          <a:p>
            <a:pPr algn="l">
              <a:lnSpc>
                <a:spcPts val="1000"/>
              </a:lnSpc>
            </a:pPr>
            <a:endParaRPr lang="en-US" altLang="zh-CN" dirty="0" smtClean="0"/>
          </a:p>
          <a:p>
            <a:pPr algn="l">
              <a:lnSpc>
                <a:spcPts val="3100"/>
              </a:lnSpc>
              <a:tabLst>
                <a:tab pos="2933700" algn="l"/>
              </a:tabLst>
            </a:pPr>
            <a:r>
              <a:rPr lang="en-US" altLang="zh-CN" sz="2460" dirty="0" smtClean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46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Rdt</a:t>
            </a:r>
            <a:r>
              <a:rPr lang="en-US" altLang="zh-CN" sz="246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6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3.0能够正确工作，但性能很差</a:t>
            </a:r>
          </a:p>
          <a:p>
            <a:pPr algn="l">
              <a:lnSpc>
                <a:spcPts val="1000"/>
              </a:lnSpc>
            </a:pPr>
            <a:endParaRPr lang="en-US" altLang="zh-CN" dirty="0" smtClean="0"/>
          </a:p>
          <a:p>
            <a:pPr algn="l">
              <a:lnSpc>
                <a:spcPts val="2800"/>
              </a:lnSpc>
              <a:tabLst>
                <a:tab pos="2933700" algn="l"/>
              </a:tabLst>
            </a:pPr>
            <a:r>
              <a:rPr lang="en-US" altLang="zh-CN" sz="2460" dirty="0" smtClean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46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示例：1Gbps链路，15ms端到端传播延迟，1KB分组</a:t>
            </a:r>
          </a:p>
        </p:txBody>
      </p:sp>
      <p:sp>
        <p:nvSpPr>
          <p:cNvPr id="25" name="TextBox 1"/>
          <p:cNvSpPr txBox="1"/>
          <p:nvPr/>
        </p:nvSpPr>
        <p:spPr>
          <a:xfrm>
            <a:off x="751063" y="3166669"/>
            <a:ext cx="4836260" cy="32829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2200"/>
              </a:lnSpc>
              <a:tabLst/>
            </a:pPr>
            <a:r>
              <a:rPr lang="en-US" altLang="zh-CN" sz="2100" dirty="0" smtClean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1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0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发送方利用率：发送方发送时间百分比</a:t>
            </a:r>
          </a:p>
        </p:txBody>
      </p:sp>
      <p:sp>
        <p:nvSpPr>
          <p:cNvPr id="26" name="TextBox 1"/>
          <p:cNvSpPr txBox="1"/>
          <p:nvPr/>
        </p:nvSpPr>
        <p:spPr>
          <a:xfrm>
            <a:off x="589087" y="4622803"/>
            <a:ext cx="6349495" cy="73866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2200"/>
              </a:lnSpc>
              <a:tabLst/>
            </a:pPr>
            <a:r>
              <a:rPr lang="en-US" altLang="zh-CN" sz="2100" dirty="0" smtClean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1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0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在1Gbps链路上每30毫秒才发送一个分组</a:t>
            </a:r>
            <a:r>
              <a:rPr lang="en-US" altLang="zh-CN" sz="2100" dirty="0" smtClean="0">
                <a:solidFill>
                  <a:srgbClr val="163794"/>
                </a:solidFill>
                <a:latin typeface="Wingdings" pitchFamily="18" charset="0"/>
                <a:cs typeface="Wingdings" pitchFamily="18" charset="0"/>
              </a:rPr>
              <a:t></a:t>
            </a:r>
            <a:r>
              <a:rPr lang="en-US" altLang="zh-CN" sz="210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33KB/sec</a:t>
            </a:r>
          </a:p>
          <a:p>
            <a:pPr algn="l">
              <a:lnSpc>
                <a:spcPts val="1000"/>
              </a:lnSpc>
            </a:pPr>
            <a:endParaRPr lang="en-US" altLang="zh-CN" dirty="0" smtClean="0"/>
          </a:p>
          <a:p>
            <a:pPr algn="l">
              <a:lnSpc>
                <a:spcPts val="2200"/>
              </a:lnSpc>
              <a:tabLst/>
            </a:pPr>
            <a:r>
              <a:rPr lang="en-US" altLang="zh-CN" sz="2100" dirty="0" smtClean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1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0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网络协议限制了物理资源的利用</a:t>
            </a:r>
          </a:p>
        </p:txBody>
      </p:sp>
      <p:sp>
        <p:nvSpPr>
          <p:cNvPr id="27" name="TextBox 1"/>
          <p:cNvSpPr txBox="1"/>
          <p:nvPr/>
        </p:nvSpPr>
        <p:spPr>
          <a:xfrm>
            <a:off x="1643187" y="2679703"/>
            <a:ext cx="1082027" cy="39241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2700"/>
              </a:lnSpc>
              <a:tabLst/>
            </a:pPr>
            <a:r>
              <a:rPr lang="en-US" altLang="zh-CN" sz="1752" dirty="0" smtClean="0">
                <a:solidFill>
                  <a:srgbClr val="163794"/>
                </a:solidFill>
                <a:latin typeface="Comic Sans MS" pitchFamily="18" charset="0"/>
                <a:cs typeface="Comic Sans MS" pitchFamily="18" charset="0"/>
              </a:rPr>
              <a:t>T</a:t>
            </a:r>
            <a:r>
              <a:rPr lang="en-US" altLang="zh-CN" sz="1584" dirty="0" smtClean="0">
                <a:solidFill>
                  <a:srgbClr val="163794"/>
                </a:solidFill>
                <a:latin typeface="Comic Sans MS" pitchFamily="18" charset="0"/>
                <a:cs typeface="Comic Sans MS" pitchFamily="18" charset="0"/>
              </a:rPr>
              <a:t>transmit</a:t>
            </a:r>
            <a:r>
              <a:rPr lang="en-US" altLang="zh-CN" sz="1752" dirty="0" smtClean="0">
                <a:solidFill>
                  <a:srgbClr val="163794"/>
                </a:solidFill>
                <a:latin typeface="Comic Sans MS" pitchFamily="18" charset="0"/>
                <a:cs typeface="Comic Sans MS" pitchFamily="18" charset="0"/>
              </a:rPr>
              <a:t>=</a:t>
            </a:r>
          </a:p>
        </p:txBody>
      </p:sp>
      <p:sp>
        <p:nvSpPr>
          <p:cNvPr id="28" name="TextBox 1"/>
          <p:cNvSpPr txBox="1"/>
          <p:nvPr/>
        </p:nvSpPr>
        <p:spPr>
          <a:xfrm>
            <a:off x="6126287" y="2603503"/>
            <a:ext cx="1085233" cy="5719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1900"/>
              </a:lnSpc>
              <a:tabLst>
                <a:tab pos="101600" algn="l"/>
              </a:tabLst>
            </a:pPr>
            <a:r>
              <a:rPr lang="en-US" altLang="zh-CN" sz="1752" dirty="0" smtClean="0">
                <a:solidFill>
                  <a:srgbClr val="163794"/>
                </a:solidFill>
                <a:latin typeface="Comic Sans MS" pitchFamily="18" charset="0"/>
                <a:cs typeface="Comic Sans MS" pitchFamily="18" charset="0"/>
              </a:rPr>
              <a:t>8kb/pkt</a:t>
            </a:r>
          </a:p>
          <a:p>
            <a:pPr algn="l">
              <a:lnSpc>
                <a:spcPts val="2200"/>
              </a:lnSpc>
              <a:tabLst>
                <a:tab pos="101600" algn="l"/>
              </a:tabLst>
            </a:pPr>
            <a:r>
              <a:rPr lang="en-US" altLang="zh-CN" dirty="0" smtClean="0"/>
              <a:t>	</a:t>
            </a:r>
            <a:r>
              <a:rPr lang="en-US" altLang="zh-CN" sz="1752" dirty="0" smtClean="0">
                <a:solidFill>
                  <a:srgbClr val="163794"/>
                </a:solidFill>
                <a:latin typeface="Comic Sans MS" pitchFamily="18" charset="0"/>
                <a:cs typeface="Comic Sans MS" pitchFamily="18" charset="0"/>
              </a:rPr>
              <a:t>10</a:t>
            </a:r>
            <a:r>
              <a:rPr lang="en-US" altLang="zh-CN" sz="1164" dirty="0" smtClean="0">
                <a:solidFill>
                  <a:srgbClr val="163794"/>
                </a:solidFill>
                <a:latin typeface="Comic Sans MS" pitchFamily="18" charset="0"/>
                <a:cs typeface="Comic Sans MS" pitchFamily="18" charset="0"/>
              </a:rPr>
              <a:t>9</a:t>
            </a:r>
            <a:r>
              <a:rPr lang="en-US" altLang="zh-CN" sz="175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752" dirty="0" smtClean="0">
                <a:solidFill>
                  <a:srgbClr val="163794"/>
                </a:solidFill>
                <a:latin typeface="Comic Sans MS" pitchFamily="18" charset="0"/>
                <a:cs typeface="Comic Sans MS" pitchFamily="18" charset="0"/>
              </a:rPr>
              <a:t>b/sec</a:t>
            </a:r>
          </a:p>
        </p:txBody>
      </p:sp>
      <p:sp>
        <p:nvSpPr>
          <p:cNvPr id="29" name="TextBox 1"/>
          <p:cNvSpPr txBox="1"/>
          <p:nvPr/>
        </p:nvSpPr>
        <p:spPr>
          <a:xfrm>
            <a:off x="7485187" y="2743203"/>
            <a:ext cx="1292020" cy="28982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1900"/>
              </a:lnSpc>
              <a:tabLst/>
            </a:pPr>
            <a:r>
              <a:rPr lang="en-US" altLang="zh-CN" sz="1752" dirty="0" smtClean="0">
                <a:solidFill>
                  <a:srgbClr val="163794"/>
                </a:solidFill>
                <a:latin typeface="Comic Sans MS" pitchFamily="18" charset="0"/>
                <a:cs typeface="Comic Sans MS" pitchFamily="18" charset="0"/>
              </a:rPr>
              <a:t>=</a:t>
            </a:r>
            <a:r>
              <a:rPr lang="en-US" altLang="zh-CN" sz="175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752" dirty="0" smtClean="0">
                <a:solidFill>
                  <a:srgbClr val="163794"/>
                </a:solidFill>
                <a:latin typeface="Comic Sans MS" pitchFamily="18" charset="0"/>
                <a:cs typeface="Comic Sans MS" pitchFamily="18" charset="0"/>
              </a:rPr>
              <a:t>8</a:t>
            </a:r>
            <a:r>
              <a:rPr lang="en-US" altLang="zh-CN" sz="175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752" dirty="0" smtClean="0">
                <a:solidFill>
                  <a:srgbClr val="163794"/>
                </a:solidFill>
                <a:latin typeface="Comic Sans MS" pitchFamily="18" charset="0"/>
                <a:cs typeface="Comic Sans MS" pitchFamily="18" charset="0"/>
              </a:rPr>
              <a:t>microsec</a:t>
            </a:r>
          </a:p>
        </p:txBody>
      </p:sp>
      <p:sp>
        <p:nvSpPr>
          <p:cNvPr id="30" name="TextBox 1"/>
          <p:cNvSpPr txBox="1"/>
          <p:nvPr/>
        </p:nvSpPr>
        <p:spPr>
          <a:xfrm>
            <a:off x="2963987" y="2590803"/>
            <a:ext cx="2657779" cy="5719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1900"/>
              </a:lnSpc>
              <a:tabLst/>
            </a:pPr>
            <a:r>
              <a:rPr lang="en-US" altLang="zh-CN" sz="1752" u="sng" dirty="0" smtClean="0">
                <a:solidFill>
                  <a:srgbClr val="163794"/>
                </a:solidFill>
                <a:latin typeface="Comic Sans MS" pitchFamily="18" charset="0"/>
                <a:cs typeface="Comic Sans MS" pitchFamily="18" charset="0"/>
              </a:rPr>
              <a:t>L (packet length in bits)</a:t>
            </a:r>
          </a:p>
          <a:p>
            <a:pPr algn="l">
              <a:lnSpc>
                <a:spcPts val="2200"/>
              </a:lnSpc>
              <a:tabLst/>
            </a:pPr>
            <a:r>
              <a:rPr lang="en-US" altLang="zh-CN" sz="1752" dirty="0" smtClean="0">
                <a:solidFill>
                  <a:srgbClr val="163794"/>
                </a:solidFill>
                <a:latin typeface="Comic Sans MS" pitchFamily="18" charset="0"/>
                <a:cs typeface="Comic Sans MS" pitchFamily="18" charset="0"/>
              </a:rPr>
              <a:t>R</a:t>
            </a:r>
            <a:r>
              <a:rPr lang="en-US" altLang="zh-CN" sz="175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752" dirty="0" smtClean="0">
                <a:solidFill>
                  <a:srgbClr val="163794"/>
                </a:solidFill>
                <a:latin typeface="Comic Sans MS" pitchFamily="18" charset="0"/>
                <a:cs typeface="Comic Sans MS" pitchFamily="18" charset="0"/>
              </a:rPr>
              <a:t>(transmission</a:t>
            </a:r>
            <a:r>
              <a:rPr lang="en-US" altLang="zh-CN" sz="175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752" dirty="0" smtClean="0">
                <a:solidFill>
                  <a:srgbClr val="163794"/>
                </a:solidFill>
                <a:latin typeface="Comic Sans MS" pitchFamily="18" charset="0"/>
                <a:cs typeface="Comic Sans MS" pitchFamily="18" charset="0"/>
              </a:rPr>
              <a:t>rate,</a:t>
            </a:r>
            <a:r>
              <a:rPr lang="en-US" altLang="zh-CN" sz="175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752" dirty="0" smtClean="0">
                <a:solidFill>
                  <a:srgbClr val="163794"/>
                </a:solidFill>
                <a:latin typeface="Comic Sans MS" pitchFamily="18" charset="0"/>
                <a:cs typeface="Comic Sans MS" pitchFamily="18" charset="0"/>
              </a:rPr>
              <a:t>bps)</a:t>
            </a:r>
          </a:p>
        </p:txBody>
      </p:sp>
      <p:sp>
        <p:nvSpPr>
          <p:cNvPr id="31" name="TextBox 1"/>
          <p:cNvSpPr txBox="1"/>
          <p:nvPr/>
        </p:nvSpPr>
        <p:spPr>
          <a:xfrm>
            <a:off x="5796087" y="2705103"/>
            <a:ext cx="115416" cy="28982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1900"/>
              </a:lnSpc>
              <a:tabLst/>
            </a:pPr>
            <a:r>
              <a:rPr lang="en-US" altLang="zh-CN" sz="1752" dirty="0" smtClean="0">
                <a:solidFill>
                  <a:srgbClr val="163794"/>
                </a:solidFill>
                <a:latin typeface="Comic Sans MS" pitchFamily="18" charset="0"/>
                <a:cs typeface="Comic Sans MS" pitchFamily="18" charset="0"/>
              </a:rPr>
              <a:t>=</a:t>
            </a:r>
          </a:p>
        </p:txBody>
      </p:sp>
      <p:sp>
        <p:nvSpPr>
          <p:cNvPr id="32" name="TextBox 1"/>
          <p:cNvSpPr txBox="1"/>
          <p:nvPr/>
        </p:nvSpPr>
        <p:spPr>
          <a:xfrm>
            <a:off x="1936270" y="3873503"/>
            <a:ext cx="171522" cy="28982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1900"/>
              </a:lnSpc>
              <a:tabLst/>
            </a:pPr>
            <a:r>
              <a:rPr lang="en-US" altLang="zh-CN" sz="1807" dirty="0" smtClean="0">
                <a:solidFill>
                  <a:srgbClr val="163794"/>
                </a:solidFill>
                <a:latin typeface="Comic Sans MS" pitchFamily="18" charset="0"/>
                <a:cs typeface="Comic Sans MS" pitchFamily="18" charset="0"/>
              </a:rPr>
              <a:t>U</a:t>
            </a:r>
          </a:p>
        </p:txBody>
      </p:sp>
      <p:sp>
        <p:nvSpPr>
          <p:cNvPr id="33" name="TextBox 1"/>
          <p:cNvSpPr txBox="1"/>
          <p:nvPr/>
        </p:nvSpPr>
        <p:spPr>
          <a:xfrm>
            <a:off x="2139470" y="4038603"/>
            <a:ext cx="605935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1600"/>
              </a:lnSpc>
              <a:tabLst/>
            </a:pPr>
            <a:r>
              <a:rPr lang="en-US" altLang="zh-CN" sz="1493" dirty="0" smtClean="0">
                <a:solidFill>
                  <a:srgbClr val="163794"/>
                </a:solidFill>
                <a:latin typeface="Comic Sans MS" pitchFamily="18" charset="0"/>
                <a:cs typeface="Comic Sans MS" pitchFamily="18" charset="0"/>
              </a:rPr>
              <a:t>sender</a:t>
            </a:r>
          </a:p>
        </p:txBody>
      </p:sp>
      <p:sp>
        <p:nvSpPr>
          <p:cNvPr id="34" name="TextBox 1"/>
          <p:cNvSpPr txBox="1"/>
          <p:nvPr/>
        </p:nvSpPr>
        <p:spPr>
          <a:xfrm>
            <a:off x="2749070" y="3924303"/>
            <a:ext cx="131446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1600"/>
              </a:lnSpc>
              <a:tabLst/>
            </a:pPr>
            <a:r>
              <a:rPr lang="en-US" altLang="zh-CN" sz="1807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=</a:t>
            </a:r>
          </a:p>
        </p:txBody>
      </p:sp>
      <p:sp>
        <p:nvSpPr>
          <p:cNvPr id="35" name="TextBox 1"/>
          <p:cNvSpPr txBox="1"/>
          <p:nvPr/>
        </p:nvSpPr>
        <p:spPr>
          <a:xfrm>
            <a:off x="4679470" y="3771903"/>
            <a:ext cx="633187" cy="58477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1600"/>
              </a:lnSpc>
              <a:tabLst>
                <a:tab pos="101600" algn="l"/>
              </a:tabLst>
            </a:pPr>
            <a:r>
              <a:rPr lang="en-US" altLang="zh-CN" dirty="0" smtClean="0">
                <a:solidFill>
                  <a:srgbClr val="163794"/>
                </a:solidFill>
              </a:rPr>
              <a:t>	</a:t>
            </a:r>
            <a:r>
              <a:rPr lang="en-US" altLang="zh-CN" sz="1807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.</a:t>
            </a:r>
            <a:r>
              <a:rPr lang="en-US" altLang="zh-CN" sz="1493" dirty="0" smtClean="0">
                <a:solidFill>
                  <a:srgbClr val="163794"/>
                </a:solidFill>
                <a:latin typeface="Comic Sans MS" pitchFamily="18" charset="0"/>
                <a:cs typeface="Comic Sans MS" pitchFamily="18" charset="0"/>
              </a:rPr>
              <a:t>008</a:t>
            </a:r>
          </a:p>
          <a:p>
            <a:pPr algn="l">
              <a:lnSpc>
                <a:spcPts val="2600"/>
              </a:lnSpc>
              <a:tabLst>
                <a:tab pos="101600" algn="l"/>
              </a:tabLst>
            </a:pPr>
            <a:r>
              <a:rPr lang="en-US" altLang="zh-CN" sz="1493" dirty="0" smtClean="0">
                <a:solidFill>
                  <a:srgbClr val="163794"/>
                </a:solidFill>
                <a:latin typeface="Comic Sans MS" pitchFamily="18" charset="0"/>
                <a:cs typeface="Comic Sans MS" pitchFamily="18" charset="0"/>
              </a:rPr>
              <a:t>30.008</a:t>
            </a:r>
          </a:p>
        </p:txBody>
      </p:sp>
      <p:sp>
        <p:nvSpPr>
          <p:cNvPr id="36" name="TextBox 1"/>
          <p:cNvSpPr txBox="1"/>
          <p:nvPr/>
        </p:nvSpPr>
        <p:spPr>
          <a:xfrm>
            <a:off x="5619270" y="3911603"/>
            <a:ext cx="1122102" cy="50783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1700"/>
              </a:lnSpc>
              <a:tabLst>
                <a:tab pos="330200" algn="l"/>
              </a:tabLst>
            </a:pPr>
            <a:r>
              <a:rPr lang="en-US" altLang="zh-CN" sz="1807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sz="1493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en-US" altLang="zh-CN" sz="1493" dirty="0" smtClean="0">
                <a:solidFill>
                  <a:srgbClr val="163794"/>
                </a:solidFill>
                <a:latin typeface="Comic Sans MS" pitchFamily="18" charset="0"/>
                <a:cs typeface="Comic Sans MS" pitchFamily="18" charset="0"/>
              </a:rPr>
              <a:t>0.00027</a:t>
            </a:r>
          </a:p>
          <a:p>
            <a:pPr algn="l">
              <a:lnSpc>
                <a:spcPts val="1900"/>
              </a:lnSpc>
              <a:tabLst>
                <a:tab pos="330200" algn="l"/>
              </a:tabLst>
            </a:pPr>
            <a:r>
              <a:rPr lang="en-US" altLang="zh-CN" dirty="0" smtClean="0">
                <a:solidFill>
                  <a:srgbClr val="163794"/>
                </a:solidFill>
              </a:rPr>
              <a:t>	</a:t>
            </a:r>
            <a:r>
              <a:rPr lang="en-US" altLang="zh-CN" sz="1493" dirty="0" smtClean="0">
                <a:solidFill>
                  <a:srgbClr val="163794"/>
                </a:solidFill>
                <a:latin typeface="Comic Sans MS" pitchFamily="18" charset="0"/>
                <a:cs typeface="Comic Sans MS" pitchFamily="18" charset="0"/>
              </a:rPr>
              <a:t>microsec</a:t>
            </a:r>
          </a:p>
        </p:txBody>
      </p:sp>
      <p:sp>
        <p:nvSpPr>
          <p:cNvPr id="37" name="TextBox 1"/>
          <p:cNvSpPr txBox="1"/>
          <p:nvPr/>
        </p:nvSpPr>
        <p:spPr>
          <a:xfrm>
            <a:off x="3066570" y="3784603"/>
            <a:ext cx="1194238" cy="64889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1900"/>
              </a:lnSpc>
              <a:tabLst>
                <a:tab pos="330200" algn="l"/>
              </a:tabLst>
            </a:pPr>
            <a:r>
              <a:rPr lang="en-US" altLang="zh-CN" dirty="0" smtClean="0">
                <a:solidFill>
                  <a:srgbClr val="163794"/>
                </a:solidFill>
              </a:rPr>
              <a:t>	</a:t>
            </a:r>
            <a:r>
              <a:rPr lang="en-US" altLang="zh-CN" sz="1807" dirty="0" smtClean="0">
                <a:solidFill>
                  <a:srgbClr val="163794"/>
                </a:solidFill>
                <a:latin typeface="Comic Sans MS" pitchFamily="18" charset="0"/>
                <a:cs typeface="Comic Sans MS" pitchFamily="18" charset="0"/>
              </a:rPr>
              <a:t>L</a:t>
            </a:r>
            <a:r>
              <a:rPr lang="en-US" altLang="zh-CN" sz="1807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7" dirty="0" smtClean="0">
                <a:solidFill>
                  <a:srgbClr val="163794"/>
                </a:solidFill>
                <a:latin typeface="Comic Sans MS" pitchFamily="18" charset="0"/>
                <a:cs typeface="Comic Sans MS" pitchFamily="18" charset="0"/>
              </a:rPr>
              <a:t>/</a:t>
            </a:r>
            <a:r>
              <a:rPr lang="en-US" altLang="zh-CN" sz="1807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7" dirty="0" smtClean="0">
                <a:solidFill>
                  <a:srgbClr val="163794"/>
                </a:solidFill>
                <a:latin typeface="Comic Sans MS" pitchFamily="18" charset="0"/>
                <a:cs typeface="Comic Sans MS" pitchFamily="18" charset="0"/>
              </a:rPr>
              <a:t>R</a:t>
            </a:r>
          </a:p>
          <a:p>
            <a:pPr algn="l">
              <a:lnSpc>
                <a:spcPts val="2800"/>
              </a:lnSpc>
              <a:tabLst>
                <a:tab pos="330200" algn="l"/>
              </a:tabLst>
            </a:pPr>
            <a:r>
              <a:rPr lang="en-US" altLang="zh-CN" sz="1807" dirty="0" smtClean="0">
                <a:solidFill>
                  <a:srgbClr val="163794"/>
                </a:solidFill>
                <a:latin typeface="Comic Sans MS" pitchFamily="18" charset="0"/>
                <a:cs typeface="Comic Sans MS" pitchFamily="18" charset="0"/>
              </a:rPr>
              <a:t>RTT</a:t>
            </a:r>
            <a:r>
              <a:rPr lang="en-US" altLang="zh-CN" sz="1807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7" dirty="0" smtClean="0">
                <a:solidFill>
                  <a:srgbClr val="163794"/>
                </a:solidFill>
                <a:latin typeface="Comic Sans MS" pitchFamily="18" charset="0"/>
                <a:cs typeface="Comic Sans MS" pitchFamily="18" charset="0"/>
              </a:rPr>
              <a:t>+</a:t>
            </a:r>
            <a:r>
              <a:rPr lang="en-US" altLang="zh-CN" sz="1807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7" dirty="0" smtClean="0">
                <a:solidFill>
                  <a:srgbClr val="163794"/>
                </a:solidFill>
                <a:latin typeface="Comic Sans MS" pitchFamily="18" charset="0"/>
                <a:cs typeface="Comic Sans MS" pitchFamily="18" charset="0"/>
              </a:rPr>
              <a:t>L</a:t>
            </a:r>
            <a:r>
              <a:rPr lang="en-US" altLang="zh-CN" sz="1807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7" dirty="0" smtClean="0">
                <a:solidFill>
                  <a:srgbClr val="163794"/>
                </a:solidFill>
                <a:latin typeface="Comic Sans MS" pitchFamily="18" charset="0"/>
                <a:cs typeface="Comic Sans MS" pitchFamily="18" charset="0"/>
              </a:rPr>
              <a:t>/</a:t>
            </a:r>
            <a:r>
              <a:rPr lang="en-US" altLang="zh-CN" sz="1807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7" dirty="0" smtClean="0">
                <a:solidFill>
                  <a:srgbClr val="163794"/>
                </a:solidFill>
                <a:latin typeface="Comic Sans MS" pitchFamily="18" charset="0"/>
                <a:cs typeface="Comic Sans MS" pitchFamily="18" charset="0"/>
              </a:rPr>
              <a:t>R</a:t>
            </a:r>
          </a:p>
        </p:txBody>
      </p:sp>
      <p:sp>
        <p:nvSpPr>
          <p:cNvPr id="38" name="TextBox 1"/>
          <p:cNvSpPr txBox="1"/>
          <p:nvPr/>
        </p:nvSpPr>
        <p:spPr>
          <a:xfrm>
            <a:off x="4438170" y="3937003"/>
            <a:ext cx="131446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1600"/>
              </a:lnSpc>
              <a:tabLst/>
            </a:pPr>
            <a:r>
              <a:rPr lang="en-US" altLang="zh-CN" sz="1807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229334692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Rdt</a:t>
            </a:r>
            <a:r>
              <a:rPr lang="en-US" altLang="zh-CN" dirty="0" smtClean="0"/>
              <a:t> 3.0</a:t>
            </a:r>
            <a:r>
              <a:rPr lang="zh-CN" altLang="en-US" dirty="0" smtClean="0"/>
              <a:t>：停等操作</a:t>
            </a:r>
            <a:endParaRPr lang="zh-CN" altLang="en-US" dirty="0"/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8890" y="1601179"/>
            <a:ext cx="5242564" cy="4154066"/>
          </a:xfrm>
          <a:prstGeom prst="rect">
            <a:avLst/>
          </a:prstGeom>
        </p:spPr>
      </p:pic>
      <p:sp>
        <p:nvSpPr>
          <p:cNvPr id="32" name="TextBox 1"/>
          <p:cNvSpPr txBox="1"/>
          <p:nvPr/>
        </p:nvSpPr>
        <p:spPr>
          <a:xfrm>
            <a:off x="3226779" y="1706687"/>
            <a:ext cx="602729" cy="22531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1300"/>
              </a:lnSpc>
              <a:tabLst/>
            </a:pPr>
            <a:r>
              <a:rPr lang="en-US" altLang="zh-CN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sender</a:t>
            </a:r>
          </a:p>
        </p:txBody>
      </p:sp>
      <p:sp>
        <p:nvSpPr>
          <p:cNvPr id="33" name="TextBox 1"/>
          <p:cNvSpPr txBox="1"/>
          <p:nvPr/>
        </p:nvSpPr>
        <p:spPr>
          <a:xfrm>
            <a:off x="5033778" y="1706687"/>
            <a:ext cx="743793" cy="22531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1300"/>
              </a:lnSpc>
              <a:tabLst/>
            </a:pPr>
            <a:r>
              <a:rPr lang="en-US" altLang="zh-CN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receiver</a:t>
            </a:r>
          </a:p>
        </p:txBody>
      </p:sp>
      <p:sp>
        <p:nvSpPr>
          <p:cNvPr id="34" name="TextBox 1"/>
          <p:cNvSpPr txBox="1"/>
          <p:nvPr/>
        </p:nvSpPr>
        <p:spPr>
          <a:xfrm>
            <a:off x="155335" y="2062783"/>
            <a:ext cx="7399462" cy="104272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1300"/>
              </a:lnSpc>
              <a:tabLst>
                <a:tab pos="266700" algn="l"/>
                <a:tab pos="4991100" algn="l"/>
              </a:tabLst>
            </a:pPr>
            <a:r>
              <a:rPr lang="en-US" altLang="zh-CN" sz="2400" dirty="0" smtClean="0"/>
              <a:t>	</a:t>
            </a:r>
            <a:r>
              <a:rPr lang="en-US" altLang="zh-CN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first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packet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bit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transmitted,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  <a:p>
            <a:pPr algn="l">
              <a:lnSpc>
                <a:spcPts val="1800"/>
              </a:lnSpc>
              <a:tabLst>
                <a:tab pos="266700" algn="l"/>
                <a:tab pos="4991100" algn="l"/>
              </a:tabLst>
            </a:pPr>
            <a:r>
              <a:rPr lang="en-US" altLang="zh-CN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last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packet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bit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transmitted,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L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/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R</a:t>
            </a:r>
          </a:p>
          <a:p>
            <a:pPr algn="l">
              <a:lnSpc>
                <a:spcPts val="1000"/>
              </a:lnSpc>
            </a:pPr>
            <a:endParaRPr lang="en-US" altLang="zh-CN" sz="2400" dirty="0" smtClean="0"/>
          </a:p>
          <a:p>
            <a:pPr algn="l">
              <a:lnSpc>
                <a:spcPts val="1000"/>
              </a:lnSpc>
            </a:pPr>
            <a:endParaRPr lang="en-US" altLang="zh-CN" sz="2400" dirty="0" smtClean="0"/>
          </a:p>
          <a:p>
            <a:pPr algn="l">
              <a:lnSpc>
                <a:spcPts val="1000"/>
              </a:lnSpc>
            </a:pPr>
            <a:endParaRPr lang="en-US" altLang="zh-CN" sz="2400" dirty="0" smtClean="0"/>
          </a:p>
          <a:p>
            <a:pPr algn="l">
              <a:lnSpc>
                <a:spcPts val="1500"/>
              </a:lnSpc>
              <a:tabLst>
                <a:tab pos="266700" algn="l"/>
                <a:tab pos="4991100" algn="l"/>
              </a:tabLst>
            </a:pPr>
            <a:r>
              <a:rPr lang="en-US" altLang="zh-CN" sz="2400" dirty="0" smtClean="0"/>
              <a:t>		    </a:t>
            </a:r>
            <a:r>
              <a:rPr lang="en-US" altLang="zh-CN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first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packet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bit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arrives</a:t>
            </a:r>
          </a:p>
        </p:txBody>
      </p:sp>
      <p:sp>
        <p:nvSpPr>
          <p:cNvPr id="35" name="TextBox 1"/>
          <p:cNvSpPr txBox="1"/>
          <p:nvPr/>
        </p:nvSpPr>
        <p:spPr>
          <a:xfrm>
            <a:off x="5510826" y="3052887"/>
            <a:ext cx="3039358" cy="22531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1300"/>
              </a:lnSpc>
              <a:tabLst/>
            </a:pPr>
            <a:r>
              <a:rPr lang="en-US" altLang="zh-CN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last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packet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bit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arrives,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send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ACK</a:t>
            </a:r>
          </a:p>
        </p:txBody>
      </p:sp>
      <p:sp>
        <p:nvSpPr>
          <p:cNvPr id="36" name="TextBox 1"/>
          <p:cNvSpPr txBox="1"/>
          <p:nvPr/>
        </p:nvSpPr>
        <p:spPr>
          <a:xfrm>
            <a:off x="1169248" y="3171128"/>
            <a:ext cx="2326534" cy="112338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1300"/>
              </a:lnSpc>
              <a:tabLst>
                <a:tab pos="25400" algn="l"/>
                <a:tab pos="1549400" algn="l"/>
              </a:tabLst>
            </a:pPr>
            <a:r>
              <a:rPr lang="en-US" altLang="zh-CN" sz="2400" dirty="0" smtClean="0"/>
              <a:t>		    </a:t>
            </a:r>
            <a:r>
              <a:rPr lang="en-US" altLang="zh-CN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RTT</a:t>
            </a:r>
          </a:p>
          <a:p>
            <a:pPr algn="l">
              <a:lnSpc>
                <a:spcPts val="1000"/>
              </a:lnSpc>
            </a:pPr>
            <a:endParaRPr lang="en-US" altLang="zh-CN" sz="2400" dirty="0" smtClean="0"/>
          </a:p>
          <a:p>
            <a:pPr algn="l">
              <a:lnSpc>
                <a:spcPts val="1000"/>
              </a:lnSpc>
            </a:pPr>
            <a:endParaRPr lang="en-US" altLang="zh-CN" sz="2400" dirty="0" smtClean="0"/>
          </a:p>
          <a:p>
            <a:pPr algn="l">
              <a:lnSpc>
                <a:spcPts val="1000"/>
              </a:lnSpc>
            </a:pPr>
            <a:endParaRPr lang="en-US" altLang="zh-CN" sz="2400" dirty="0" smtClean="0"/>
          </a:p>
          <a:p>
            <a:pPr algn="l">
              <a:lnSpc>
                <a:spcPts val="1000"/>
              </a:lnSpc>
            </a:pPr>
            <a:endParaRPr lang="en-US" altLang="zh-CN" sz="2400" dirty="0" smtClean="0"/>
          </a:p>
          <a:p>
            <a:pPr algn="l">
              <a:lnSpc>
                <a:spcPts val="1500"/>
              </a:lnSpc>
              <a:tabLst>
                <a:tab pos="25400" algn="l"/>
                <a:tab pos="1549400" algn="l"/>
              </a:tabLst>
            </a:pPr>
            <a:r>
              <a:rPr lang="en-US" altLang="zh-CN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ACK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arrives,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send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next</a:t>
            </a:r>
          </a:p>
          <a:p>
            <a:pPr algn="l">
              <a:lnSpc>
                <a:spcPts val="1600"/>
              </a:lnSpc>
              <a:tabLst>
                <a:tab pos="25400" algn="l"/>
                <a:tab pos="1549400" algn="l"/>
              </a:tabLst>
            </a:pPr>
            <a:r>
              <a:rPr lang="en-US" altLang="zh-CN" sz="2400" dirty="0" smtClean="0"/>
              <a:t>	</a:t>
            </a:r>
            <a:r>
              <a:rPr lang="en-US" altLang="zh-CN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packet,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RTT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+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L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/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R</a:t>
            </a:r>
          </a:p>
        </p:txBody>
      </p:sp>
      <p:sp>
        <p:nvSpPr>
          <p:cNvPr id="37" name="TextBox 1"/>
          <p:cNvSpPr txBox="1"/>
          <p:nvPr/>
        </p:nvSpPr>
        <p:spPr>
          <a:xfrm>
            <a:off x="1919657" y="5046787"/>
            <a:ext cx="189154" cy="28982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1900"/>
              </a:lnSpc>
              <a:tabLst/>
            </a:pPr>
            <a:r>
              <a:rPr lang="en-US" altLang="zh-CN" sz="2000" dirty="0" smtClean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U</a:t>
            </a:r>
          </a:p>
        </p:txBody>
      </p:sp>
      <p:sp>
        <p:nvSpPr>
          <p:cNvPr id="38" name="TextBox 1"/>
          <p:cNvSpPr txBox="1"/>
          <p:nvPr/>
        </p:nvSpPr>
        <p:spPr>
          <a:xfrm>
            <a:off x="2122857" y="5211887"/>
            <a:ext cx="650819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1600"/>
              </a:lnSpc>
              <a:tabLst/>
            </a:pPr>
            <a:r>
              <a:rPr lang="en-US" altLang="zh-CN" sz="1600" dirty="0" smtClean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sender</a:t>
            </a:r>
          </a:p>
        </p:txBody>
      </p:sp>
      <p:sp>
        <p:nvSpPr>
          <p:cNvPr id="39" name="TextBox 1"/>
          <p:cNvSpPr txBox="1"/>
          <p:nvPr/>
        </p:nvSpPr>
        <p:spPr>
          <a:xfrm>
            <a:off x="2732457" y="5084887"/>
            <a:ext cx="144270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1600"/>
              </a:lnSpc>
              <a:tabLst/>
            </a:pPr>
            <a:r>
              <a:rPr lang="en-US" altLang="zh-CN" sz="2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</a:t>
            </a:r>
          </a:p>
        </p:txBody>
      </p:sp>
      <p:sp>
        <p:nvSpPr>
          <p:cNvPr id="40" name="TextBox 1"/>
          <p:cNvSpPr txBox="1"/>
          <p:nvPr/>
        </p:nvSpPr>
        <p:spPr>
          <a:xfrm>
            <a:off x="4662857" y="4932487"/>
            <a:ext cx="676467" cy="58477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1600"/>
              </a:lnSpc>
              <a:tabLst>
                <a:tab pos="101600" algn="l"/>
              </a:tabLst>
            </a:pPr>
            <a:r>
              <a:rPr lang="en-US" altLang="zh-CN" sz="2000" dirty="0" smtClean="0"/>
              <a:t>	</a:t>
            </a:r>
            <a:r>
              <a:rPr lang="en-US" altLang="zh-CN" sz="2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.</a:t>
            </a:r>
            <a:r>
              <a:rPr lang="en-US" altLang="zh-CN" sz="1600" dirty="0" smtClean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008</a:t>
            </a:r>
          </a:p>
          <a:p>
            <a:pPr algn="l">
              <a:lnSpc>
                <a:spcPts val="2600"/>
              </a:lnSpc>
              <a:tabLst>
                <a:tab pos="101600" algn="l"/>
              </a:tabLst>
            </a:pPr>
            <a:r>
              <a:rPr lang="en-US" altLang="zh-CN" sz="1600" dirty="0" smtClean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30.008</a:t>
            </a:r>
          </a:p>
        </p:txBody>
      </p:sp>
      <p:sp>
        <p:nvSpPr>
          <p:cNvPr id="41" name="TextBox 1"/>
          <p:cNvSpPr txBox="1"/>
          <p:nvPr/>
        </p:nvSpPr>
        <p:spPr>
          <a:xfrm>
            <a:off x="5602657" y="5084887"/>
            <a:ext cx="1202252" cy="50783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1700"/>
              </a:lnSpc>
              <a:tabLst>
                <a:tab pos="330200" algn="l"/>
              </a:tabLst>
            </a:pPr>
            <a:r>
              <a:rPr lang="en-US" altLang="zh-CN" sz="2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sz="1600" dirty="0" smtClean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en-US" altLang="zh-CN" sz="1600" dirty="0" smtClean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0.00027</a:t>
            </a:r>
          </a:p>
          <a:p>
            <a:pPr algn="l">
              <a:lnSpc>
                <a:spcPts val="1900"/>
              </a:lnSpc>
              <a:tabLst>
                <a:tab pos="330200" algn="l"/>
              </a:tabLst>
            </a:pPr>
            <a:r>
              <a:rPr lang="en-US" altLang="zh-CN" sz="2000" dirty="0" smtClean="0"/>
              <a:t>	</a:t>
            </a:r>
            <a:r>
              <a:rPr lang="en-US" altLang="zh-CN" sz="1600" dirty="0" smtClean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microsec</a:t>
            </a:r>
          </a:p>
        </p:txBody>
      </p:sp>
      <p:sp>
        <p:nvSpPr>
          <p:cNvPr id="42" name="TextBox 1"/>
          <p:cNvSpPr txBox="1"/>
          <p:nvPr/>
        </p:nvSpPr>
        <p:spPr>
          <a:xfrm>
            <a:off x="3049957" y="4945187"/>
            <a:ext cx="1325684" cy="64889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1900"/>
              </a:lnSpc>
              <a:tabLst>
                <a:tab pos="330200" algn="l"/>
              </a:tabLst>
            </a:pPr>
            <a:r>
              <a:rPr lang="en-US" altLang="zh-CN" sz="2000" dirty="0" smtClean="0"/>
              <a:t>	</a:t>
            </a:r>
            <a:r>
              <a:rPr lang="en-US" altLang="zh-CN" sz="2000" dirty="0" smtClean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L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dirty="0" smtClean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/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dirty="0" smtClean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R</a:t>
            </a:r>
          </a:p>
          <a:p>
            <a:pPr algn="l">
              <a:lnSpc>
                <a:spcPts val="2800"/>
              </a:lnSpc>
              <a:tabLst>
                <a:tab pos="330200" algn="l"/>
              </a:tabLst>
            </a:pPr>
            <a:r>
              <a:rPr lang="en-US" altLang="zh-CN" sz="2000" dirty="0" smtClean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RTT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dirty="0" smtClean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+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dirty="0" smtClean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L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dirty="0" smtClean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/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dirty="0" smtClean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R</a:t>
            </a:r>
          </a:p>
        </p:txBody>
      </p:sp>
      <p:sp>
        <p:nvSpPr>
          <p:cNvPr id="43" name="TextBox 1"/>
          <p:cNvSpPr txBox="1"/>
          <p:nvPr/>
        </p:nvSpPr>
        <p:spPr>
          <a:xfrm>
            <a:off x="4480172" y="5084887"/>
            <a:ext cx="99553" cy="251351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1600"/>
              </a:lnSpc>
              <a:tabLst/>
            </a:pPr>
            <a:r>
              <a:rPr lang="en-US" altLang="zh-CN" sz="2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305602200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流水线机制：提高资源利用率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0369" y="1294520"/>
            <a:ext cx="4388920" cy="4238772"/>
          </a:xfrm>
          <a:prstGeom prst="rect">
            <a:avLst/>
          </a:prstGeom>
        </p:spPr>
      </p:pic>
      <p:sp>
        <p:nvSpPr>
          <p:cNvPr id="6" name="TextBox 1"/>
          <p:cNvSpPr txBox="1"/>
          <p:nvPr/>
        </p:nvSpPr>
        <p:spPr>
          <a:xfrm>
            <a:off x="3388950" y="1355973"/>
            <a:ext cx="602729" cy="22531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1300"/>
              </a:lnSpc>
              <a:tabLst/>
            </a:pPr>
            <a:r>
              <a:rPr lang="en-US" altLang="zh-CN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sender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5141550" y="1355973"/>
            <a:ext cx="743793" cy="22531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1300"/>
              </a:lnSpc>
              <a:tabLst/>
            </a:pPr>
            <a:r>
              <a:rPr lang="en-US" altLang="zh-CN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receiver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3146673" y="2759811"/>
            <a:ext cx="422167" cy="22531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1300"/>
              </a:lnSpc>
              <a:tabLst/>
            </a:pPr>
            <a:r>
              <a:rPr lang="en-US" altLang="zh-CN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RTT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539262" y="1686173"/>
            <a:ext cx="7167086" cy="1033616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1300"/>
              </a:lnSpc>
              <a:tabLst>
                <a:tab pos="304800" algn="l"/>
                <a:tab pos="4597400" algn="l"/>
              </a:tabLst>
            </a:pPr>
            <a:r>
              <a:rPr lang="en-US" altLang="zh-CN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first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packet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bit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transmitted,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  <a:p>
            <a:pPr algn="l">
              <a:lnSpc>
                <a:spcPts val="1900"/>
              </a:lnSpc>
              <a:tabLst>
                <a:tab pos="304800" algn="l"/>
                <a:tab pos="4597400" algn="l"/>
              </a:tabLst>
            </a:pPr>
            <a:r>
              <a:rPr lang="en-US" altLang="zh-CN" sz="2400" dirty="0" smtClean="0"/>
              <a:t>	</a:t>
            </a:r>
            <a:r>
              <a:rPr lang="en-US" altLang="zh-CN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last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bit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transmitted,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L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/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R</a:t>
            </a:r>
          </a:p>
          <a:p>
            <a:pPr algn="l">
              <a:lnSpc>
                <a:spcPts val="1000"/>
              </a:lnSpc>
            </a:pPr>
            <a:endParaRPr lang="en-US" altLang="zh-CN" sz="2400" dirty="0" smtClean="0"/>
          </a:p>
          <a:p>
            <a:pPr algn="l">
              <a:lnSpc>
                <a:spcPts val="1000"/>
              </a:lnSpc>
            </a:pPr>
            <a:endParaRPr lang="en-US" altLang="zh-CN" sz="2400" dirty="0" smtClean="0"/>
          </a:p>
          <a:p>
            <a:pPr algn="l">
              <a:lnSpc>
                <a:spcPts val="1000"/>
              </a:lnSpc>
            </a:pPr>
            <a:endParaRPr lang="en-US" altLang="zh-CN" sz="2400" dirty="0" smtClean="0"/>
          </a:p>
          <a:p>
            <a:pPr algn="l">
              <a:lnSpc>
                <a:spcPts val="1500"/>
              </a:lnSpc>
              <a:tabLst>
                <a:tab pos="304800" algn="l"/>
                <a:tab pos="4597400" algn="l"/>
              </a:tabLst>
            </a:pPr>
            <a:r>
              <a:rPr lang="en-US" altLang="zh-CN" sz="2400" dirty="0" smtClean="0"/>
              <a:t>		</a:t>
            </a:r>
            <a:r>
              <a:rPr lang="en-US" altLang="zh-CN" sz="2400" dirty="0"/>
              <a:t> </a:t>
            </a:r>
            <a:r>
              <a:rPr lang="en-US" altLang="zh-CN" sz="2400" dirty="0" smtClean="0"/>
              <a:t>    </a:t>
            </a:r>
            <a:r>
              <a:rPr lang="en-US" altLang="zh-CN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first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packet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bit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arrives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5506919" y="2702173"/>
            <a:ext cx="3039358" cy="22531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1300"/>
              </a:lnSpc>
              <a:tabLst/>
            </a:pPr>
            <a:r>
              <a:rPr lang="en-US" altLang="zh-CN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last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packet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bit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arrives,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send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ACK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2169750" y="4937373"/>
            <a:ext cx="189154" cy="28982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1900"/>
              </a:lnSpc>
              <a:tabLst/>
            </a:pPr>
            <a:r>
              <a:rPr lang="en-US" altLang="zh-CN" sz="2000" dirty="0" smtClean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U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2372950" y="5115173"/>
            <a:ext cx="650819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1600"/>
              </a:lnSpc>
              <a:tabLst/>
            </a:pPr>
            <a:r>
              <a:rPr lang="en-US" altLang="zh-CN" sz="1600" dirty="0" smtClean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sender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2982550" y="4988173"/>
            <a:ext cx="144270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1600"/>
              </a:lnSpc>
              <a:tabLst/>
            </a:pPr>
            <a:r>
              <a:rPr lang="en-US" altLang="zh-CN" sz="2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4912950" y="4835773"/>
            <a:ext cx="676467" cy="55290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1600"/>
              </a:lnSpc>
              <a:tabLst>
                <a:tab pos="88900" algn="l"/>
              </a:tabLst>
            </a:pPr>
            <a:r>
              <a:rPr lang="en-US" altLang="zh-CN" sz="2000" dirty="0" smtClean="0"/>
              <a:t>	</a:t>
            </a:r>
            <a:r>
              <a:rPr lang="en-US" altLang="zh-CN" sz="2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.</a:t>
            </a:r>
            <a:r>
              <a:rPr lang="en-US" altLang="zh-CN" sz="1600" dirty="0" smtClean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024</a:t>
            </a:r>
          </a:p>
          <a:p>
            <a:pPr algn="l">
              <a:lnSpc>
                <a:spcPts val="2600"/>
              </a:lnSpc>
              <a:tabLst>
                <a:tab pos="88900" algn="l"/>
              </a:tabLst>
            </a:pPr>
            <a:r>
              <a:rPr lang="en-US" altLang="zh-CN" sz="1600" dirty="0" smtClean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30.008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5852750" y="4988173"/>
            <a:ext cx="1394613" cy="50783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1700"/>
              </a:lnSpc>
              <a:tabLst>
                <a:tab pos="330200" algn="l"/>
              </a:tabLst>
            </a:pPr>
            <a:r>
              <a:rPr lang="en-US" altLang="zh-CN" sz="2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sz="1600" dirty="0" smtClean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en-US" altLang="zh-CN" sz="1600" dirty="0" smtClean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0.0008</a:t>
            </a:r>
          </a:p>
          <a:p>
            <a:pPr algn="l">
              <a:lnSpc>
                <a:spcPts val="1900"/>
              </a:lnSpc>
              <a:tabLst>
                <a:tab pos="330200" algn="l"/>
              </a:tabLst>
            </a:pPr>
            <a:r>
              <a:rPr lang="en-US" altLang="zh-CN" sz="2000" dirty="0" smtClean="0"/>
              <a:t>	</a:t>
            </a:r>
            <a:r>
              <a:rPr lang="en-US" altLang="zh-CN" sz="1600" dirty="0" smtClean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microsecon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3287350" y="4848473"/>
            <a:ext cx="1325684" cy="62260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1900"/>
              </a:lnSpc>
              <a:tabLst>
                <a:tab pos="190500" algn="l"/>
              </a:tabLst>
            </a:pPr>
            <a:r>
              <a:rPr lang="en-US" altLang="zh-CN" sz="2000" dirty="0" smtClean="0"/>
              <a:t>	</a:t>
            </a:r>
            <a:r>
              <a:rPr lang="en-US" altLang="zh-CN" sz="2000" dirty="0" smtClean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3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dirty="0" smtClean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*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dirty="0" smtClean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L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dirty="0" smtClean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/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dirty="0" smtClean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R</a:t>
            </a:r>
          </a:p>
          <a:p>
            <a:pPr algn="l">
              <a:lnSpc>
                <a:spcPts val="2800"/>
              </a:lnSpc>
              <a:tabLst>
                <a:tab pos="190500" algn="l"/>
              </a:tabLst>
            </a:pPr>
            <a:r>
              <a:rPr lang="en-US" altLang="zh-CN" sz="2000" dirty="0" smtClean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RTT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dirty="0" smtClean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+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dirty="0" smtClean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L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dirty="0" smtClean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/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dirty="0" smtClean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R</a:t>
            </a:r>
          </a:p>
        </p:txBody>
      </p:sp>
      <p:sp>
        <p:nvSpPr>
          <p:cNvPr id="17" name="TextBox 1"/>
          <p:cNvSpPr txBox="1"/>
          <p:nvPr/>
        </p:nvSpPr>
        <p:spPr>
          <a:xfrm>
            <a:off x="4729288" y="5000873"/>
            <a:ext cx="144270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1600"/>
              </a:lnSpc>
              <a:tabLst/>
            </a:pPr>
            <a:r>
              <a:rPr lang="en-US" altLang="zh-CN" sz="2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</a:t>
            </a:r>
          </a:p>
        </p:txBody>
      </p:sp>
      <p:sp>
        <p:nvSpPr>
          <p:cNvPr id="18" name="TextBox 1"/>
          <p:cNvSpPr txBox="1"/>
          <p:nvPr/>
        </p:nvSpPr>
        <p:spPr>
          <a:xfrm>
            <a:off x="1266092" y="3368078"/>
            <a:ext cx="7451091" cy="1302921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1300"/>
              </a:lnSpc>
              <a:tabLst>
                <a:tab pos="25400" algn="l"/>
                <a:tab pos="4775200" algn="l"/>
                <a:tab pos="4927600" algn="l"/>
              </a:tabLst>
            </a:pPr>
            <a:r>
              <a:rPr lang="en-US" altLang="zh-CN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ACK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arrives,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send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next</a:t>
            </a:r>
          </a:p>
          <a:p>
            <a:pPr algn="l">
              <a:lnSpc>
                <a:spcPts val="1600"/>
              </a:lnSpc>
              <a:tabLst>
                <a:tab pos="25400" algn="l"/>
                <a:tab pos="4775200" algn="l"/>
                <a:tab pos="4927600" algn="l"/>
              </a:tabLst>
            </a:pPr>
            <a:r>
              <a:rPr lang="en-US" altLang="zh-CN" sz="2400" dirty="0" smtClean="0"/>
              <a:t>	</a:t>
            </a:r>
            <a:r>
              <a:rPr lang="en-US" altLang="zh-CN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packet,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RTT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+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L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/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R</a:t>
            </a:r>
          </a:p>
          <a:p>
            <a:pPr algn="l">
              <a:lnSpc>
                <a:spcPts val="1000"/>
              </a:lnSpc>
            </a:pPr>
            <a:endParaRPr lang="en-US" altLang="zh-CN" sz="2400" dirty="0" smtClean="0"/>
          </a:p>
          <a:p>
            <a:pPr algn="l">
              <a:lnSpc>
                <a:spcPts val="1000"/>
              </a:lnSpc>
            </a:pPr>
            <a:endParaRPr lang="en-US" altLang="zh-CN" sz="2400" dirty="0" smtClean="0"/>
          </a:p>
          <a:p>
            <a:pPr algn="l">
              <a:lnSpc>
                <a:spcPts val="2800"/>
              </a:lnSpc>
              <a:tabLst>
                <a:tab pos="25400" algn="l"/>
                <a:tab pos="4775200" algn="l"/>
                <a:tab pos="4927600" algn="l"/>
              </a:tabLst>
            </a:pPr>
            <a:r>
              <a:rPr lang="en-US" altLang="zh-CN" sz="2400" dirty="0" smtClean="0"/>
              <a:t>		    </a:t>
            </a:r>
            <a:r>
              <a:rPr lang="en-US" altLang="zh-CN" sz="2000" dirty="0" smtClean="0">
                <a:solidFill>
                  <a:srgbClr val="FF0000"/>
                </a:solidFill>
                <a:latin typeface="Comic Sans MS" pitchFamily="18" charset="0"/>
                <a:cs typeface="Comic Sans MS" pitchFamily="18" charset="0"/>
              </a:rPr>
              <a:t>Increase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dirty="0" smtClean="0">
                <a:solidFill>
                  <a:srgbClr val="FF0000"/>
                </a:solidFill>
                <a:latin typeface="Comic Sans MS" pitchFamily="18" charset="0"/>
                <a:cs typeface="Comic Sans MS" pitchFamily="18" charset="0"/>
              </a:rPr>
              <a:t>utilization</a:t>
            </a:r>
          </a:p>
          <a:p>
            <a:pPr algn="l">
              <a:lnSpc>
                <a:spcPts val="2100"/>
              </a:lnSpc>
              <a:tabLst>
                <a:tab pos="25400" algn="l"/>
                <a:tab pos="4775200" algn="l"/>
                <a:tab pos="4927600" algn="l"/>
              </a:tabLst>
            </a:pPr>
            <a:r>
              <a:rPr lang="en-US" altLang="zh-CN" sz="2400" dirty="0" smtClean="0"/>
              <a:t>			    </a:t>
            </a:r>
            <a:r>
              <a:rPr lang="en-US" altLang="zh-CN" sz="2000" dirty="0" smtClean="0">
                <a:solidFill>
                  <a:srgbClr val="FF0000"/>
                </a:solidFill>
                <a:latin typeface="Comic Sans MS" pitchFamily="18" charset="0"/>
                <a:cs typeface="Comic Sans MS" pitchFamily="18" charset="0"/>
              </a:rPr>
              <a:t>by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dirty="0" smtClean="0">
                <a:solidFill>
                  <a:srgbClr val="FF0000"/>
                </a:solidFill>
                <a:latin typeface="Comic Sans MS" pitchFamily="18" charset="0"/>
                <a:cs typeface="Comic Sans MS" pitchFamily="18" charset="0"/>
              </a:rPr>
              <a:t>a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dirty="0" smtClean="0">
                <a:solidFill>
                  <a:srgbClr val="FF0000"/>
                </a:solidFill>
                <a:latin typeface="Comic Sans MS" pitchFamily="18" charset="0"/>
                <a:cs typeface="Comic Sans MS" pitchFamily="18" charset="0"/>
              </a:rPr>
              <a:t>factor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dirty="0" smtClean="0">
                <a:solidFill>
                  <a:srgbClr val="FF0000"/>
                </a:solidFill>
                <a:latin typeface="Comic Sans MS" pitchFamily="18" charset="0"/>
                <a:cs typeface="Comic Sans MS" pitchFamily="18" charset="0"/>
              </a:rPr>
              <a:t>of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dirty="0" smtClean="0">
                <a:solidFill>
                  <a:srgbClr val="FF0000"/>
                </a:solidFill>
                <a:latin typeface="Comic Sans MS" pitchFamily="18" charset="0"/>
                <a:cs typeface="Comic Sans MS" pitchFamily="18" charset="0"/>
              </a:rPr>
              <a:t>3!</a:t>
            </a:r>
          </a:p>
        </p:txBody>
      </p:sp>
    </p:spTree>
    <p:extLst>
      <p:ext uri="{BB962C8B-B14F-4D97-AF65-F5344CB8AC3E}">
        <p14:creationId xmlns:p14="http://schemas.microsoft.com/office/powerpoint/2010/main" val="24873196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TextBox 1"/>
          <p:cNvSpPr txBox="1"/>
          <p:nvPr/>
        </p:nvSpPr>
        <p:spPr>
          <a:xfrm>
            <a:off x="609600" y="406400"/>
            <a:ext cx="5681042" cy="598157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3900"/>
              </a:lnSpc>
              <a:tabLst>
                <a:tab pos="457200" algn="l"/>
                <a:tab pos="914400" algn="l"/>
                <a:tab pos="2641600" algn="l"/>
              </a:tabLst>
            </a:pPr>
            <a:r>
              <a:rPr lang="en-US" altLang="zh-CN" dirty="0"/>
              <a:t>			</a:t>
            </a:r>
            <a:r>
              <a:rPr lang="en-US" altLang="zh-CN" sz="40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链路层服务</a:t>
            </a:r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3500"/>
              </a:lnSpc>
              <a:tabLst>
                <a:tab pos="457200" algn="l"/>
                <a:tab pos="914400" algn="l"/>
                <a:tab pos="2641600" algn="l"/>
              </a:tabLst>
            </a:pPr>
            <a:r>
              <a:rPr lang="en-US" altLang="zh-CN" sz="2795" dirty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795" dirty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流量控制(flow</a:t>
            </a:r>
            <a:r>
              <a:rPr lang="en-US" altLang="zh-CN" sz="2795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control)</a:t>
            </a:r>
          </a:p>
          <a:p>
            <a:pPr algn="l">
              <a:lnSpc>
                <a:spcPts val="3400"/>
              </a:lnSpc>
              <a:tabLst>
                <a:tab pos="457200" algn="l"/>
                <a:tab pos="914400" algn="l"/>
                <a:tab pos="2641600" algn="l"/>
              </a:tabLst>
            </a:pPr>
            <a:r>
              <a:rPr lang="en-US" altLang="zh-CN" dirty="0"/>
              <a:t>	</a:t>
            </a:r>
            <a:r>
              <a:rPr lang="en-US" altLang="zh-CN" sz="2400" dirty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协调(pacing)相邻的发送结点和接收</a:t>
            </a:r>
          </a:p>
          <a:p>
            <a:pPr algn="l">
              <a:lnSpc>
                <a:spcPts val="4000"/>
              </a:lnSpc>
              <a:tabLst>
                <a:tab pos="457200" algn="l"/>
                <a:tab pos="914400" algn="l"/>
                <a:tab pos="2641600" algn="l"/>
              </a:tabLst>
            </a:pPr>
            <a:r>
              <a:rPr lang="en-US" altLang="zh-CN" sz="2795" dirty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795" dirty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差错检测(error</a:t>
            </a:r>
            <a:r>
              <a:rPr lang="en-US" altLang="zh-CN" sz="2795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detection)</a:t>
            </a:r>
          </a:p>
          <a:p>
            <a:pPr algn="l">
              <a:lnSpc>
                <a:spcPts val="3400"/>
              </a:lnSpc>
              <a:tabLst>
                <a:tab pos="457200" algn="l"/>
                <a:tab pos="914400" algn="l"/>
                <a:tab pos="2641600" algn="l"/>
              </a:tabLst>
            </a:pPr>
            <a:r>
              <a:rPr lang="en-US" altLang="zh-CN" dirty="0"/>
              <a:t>	</a:t>
            </a:r>
            <a:r>
              <a:rPr lang="en-US" altLang="zh-CN" sz="2400" dirty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信号衰减和噪声会引起差错.</a:t>
            </a:r>
          </a:p>
          <a:p>
            <a:pPr algn="l">
              <a:lnSpc>
                <a:spcPts val="3400"/>
              </a:lnSpc>
              <a:tabLst>
                <a:tab pos="457200" algn="l"/>
                <a:tab pos="914400" algn="l"/>
                <a:tab pos="2641600" algn="l"/>
              </a:tabLst>
            </a:pPr>
            <a:r>
              <a:rPr lang="en-US" altLang="zh-CN" dirty="0"/>
              <a:t>	</a:t>
            </a:r>
            <a:r>
              <a:rPr lang="en-US" altLang="zh-CN" sz="2402" dirty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402" dirty="0">
                <a:latin typeface="Times New Roman" pitchFamily="18" charset="0"/>
                <a:cs typeface="Times New Roman" pitchFamily="18" charset="0"/>
              </a:rPr>
              <a:t>  接收端检测到差错:</a:t>
            </a:r>
          </a:p>
          <a:p>
            <a:pPr algn="l">
              <a:lnSpc>
                <a:spcPts val="2800"/>
              </a:lnSpc>
              <a:tabLst>
                <a:tab pos="457200" algn="l"/>
                <a:tab pos="914400" algn="l"/>
                <a:tab pos="2641600" algn="l"/>
              </a:tabLst>
            </a:pPr>
            <a:r>
              <a:rPr lang="en-US" altLang="zh-CN" dirty="0"/>
              <a:t>		</a:t>
            </a: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通知发送端重传或者直接丢弃帧</a:t>
            </a:r>
          </a:p>
          <a:p>
            <a:pPr algn="l">
              <a:lnSpc>
                <a:spcPts val="4000"/>
              </a:lnSpc>
              <a:tabLst>
                <a:tab pos="457200" algn="l"/>
                <a:tab pos="914400" algn="l"/>
                <a:tab pos="2641600" algn="l"/>
              </a:tabLst>
            </a:pPr>
            <a:r>
              <a:rPr lang="en-US" altLang="zh-CN" sz="2795" dirty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795" dirty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差错纠正(error</a:t>
            </a:r>
            <a:r>
              <a:rPr lang="en-US" altLang="zh-CN" sz="2795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correction)</a:t>
            </a:r>
          </a:p>
          <a:p>
            <a:pPr algn="l">
              <a:lnSpc>
                <a:spcPts val="3400"/>
              </a:lnSpc>
              <a:tabLst>
                <a:tab pos="457200" algn="l"/>
                <a:tab pos="914400" algn="l"/>
                <a:tab pos="2641600" algn="l"/>
              </a:tabLst>
            </a:pPr>
            <a:r>
              <a:rPr lang="en-US" altLang="zh-CN" dirty="0"/>
              <a:t>	</a:t>
            </a:r>
            <a:r>
              <a:rPr lang="en-US" altLang="zh-CN" sz="2402" dirty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402" dirty="0">
                <a:latin typeface="Times New Roman" pitchFamily="18" charset="0"/>
                <a:cs typeface="Times New Roman" pitchFamily="18" charset="0"/>
              </a:rPr>
              <a:t>  接收端直接纠正比特差错</a:t>
            </a:r>
          </a:p>
          <a:p>
            <a:pPr algn="l">
              <a:lnSpc>
                <a:spcPts val="4000"/>
              </a:lnSpc>
              <a:tabLst>
                <a:tab pos="457200" algn="l"/>
                <a:tab pos="914400" algn="l"/>
                <a:tab pos="2641600" algn="l"/>
              </a:tabLst>
            </a:pPr>
            <a:r>
              <a:rPr lang="en-US" altLang="zh-CN" sz="2795" dirty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795" dirty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全双工和半双工通信控制</a:t>
            </a:r>
          </a:p>
          <a:p>
            <a:pPr algn="l">
              <a:lnSpc>
                <a:spcPts val="3400"/>
              </a:lnSpc>
              <a:tabLst>
                <a:tab pos="457200" algn="l"/>
                <a:tab pos="914400" algn="l"/>
                <a:tab pos="2641600" algn="l"/>
              </a:tabLst>
            </a:pPr>
            <a:r>
              <a:rPr lang="en-US" altLang="zh-CN" dirty="0"/>
              <a:t>	</a:t>
            </a:r>
            <a:r>
              <a:rPr lang="en-US" altLang="zh-CN" sz="2400" dirty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全双工：链路两端结点</a:t>
            </a:r>
            <a:r>
              <a:rPr lang="en-US" altLang="zh-CN" sz="24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同时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双向传输</a:t>
            </a:r>
          </a:p>
          <a:p>
            <a:pPr algn="l">
              <a:lnSpc>
                <a:spcPts val="3400"/>
              </a:lnSpc>
              <a:tabLst>
                <a:tab pos="457200" algn="l"/>
                <a:tab pos="914400" algn="l"/>
                <a:tab pos="2641600" algn="l"/>
              </a:tabLst>
            </a:pPr>
            <a:r>
              <a:rPr lang="en-US" altLang="zh-CN" dirty="0"/>
              <a:t>	</a:t>
            </a:r>
            <a:r>
              <a:rPr lang="en-US" altLang="zh-CN" sz="2400" dirty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半双工：链路两端结点</a:t>
            </a:r>
            <a:r>
              <a:rPr lang="en-US" altLang="zh-CN" sz="24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交替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双向传输</a:t>
            </a:r>
          </a:p>
        </p:txBody>
      </p:sp>
    </p:spTree>
    <p:extLst>
      <p:ext uri="{BB962C8B-B14F-4D97-AF65-F5344CB8AC3E}">
        <p14:creationId xmlns:p14="http://schemas.microsoft.com/office/powerpoint/2010/main" val="67288009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滑动窗口协议</a:t>
            </a:r>
            <a:endParaRPr lang="zh-CN" alt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87146" y="1218510"/>
            <a:ext cx="6303490" cy="1322753"/>
          </a:xfrm>
          <a:prstGeom prst="rect">
            <a:avLst/>
          </a:prstGeom>
          <a:noFill/>
        </p:spPr>
      </p:pic>
      <p:sp>
        <p:nvSpPr>
          <p:cNvPr id="5" name="TextBox 1"/>
          <p:cNvSpPr txBox="1"/>
          <p:nvPr/>
        </p:nvSpPr>
        <p:spPr>
          <a:xfrm>
            <a:off x="1417290" y="1482279"/>
            <a:ext cx="6311023" cy="431143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1000"/>
              </a:lnSpc>
            </a:pPr>
            <a:endParaRPr lang="en-US" altLang="zh-CN" dirty="0" smtClean="0"/>
          </a:p>
          <a:p>
            <a:pPr algn="l">
              <a:lnSpc>
                <a:spcPts val="1000"/>
              </a:lnSpc>
            </a:pPr>
            <a:endParaRPr lang="en-US" altLang="zh-CN" dirty="0" smtClean="0"/>
          </a:p>
          <a:p>
            <a:pPr algn="l">
              <a:lnSpc>
                <a:spcPts val="1000"/>
              </a:lnSpc>
            </a:pPr>
            <a:endParaRPr lang="en-US" altLang="zh-CN" dirty="0" smtClean="0"/>
          </a:p>
          <a:p>
            <a:pPr algn="l">
              <a:lnSpc>
                <a:spcPts val="1000"/>
              </a:lnSpc>
            </a:pPr>
            <a:endParaRPr lang="en-US" altLang="zh-CN" dirty="0" smtClean="0"/>
          </a:p>
          <a:p>
            <a:pPr algn="l">
              <a:lnSpc>
                <a:spcPts val="1000"/>
              </a:lnSpc>
            </a:pPr>
            <a:endParaRPr lang="en-US" altLang="zh-CN" dirty="0" smtClean="0"/>
          </a:p>
          <a:p>
            <a:pPr algn="l">
              <a:lnSpc>
                <a:spcPts val="1000"/>
              </a:lnSpc>
            </a:pPr>
            <a:endParaRPr lang="en-US" altLang="zh-CN" dirty="0" smtClean="0"/>
          </a:p>
          <a:p>
            <a:pPr algn="l">
              <a:lnSpc>
                <a:spcPts val="1000"/>
              </a:lnSpc>
            </a:pPr>
            <a:endParaRPr lang="en-US" altLang="zh-CN" dirty="0" smtClean="0"/>
          </a:p>
          <a:p>
            <a:pPr algn="l">
              <a:lnSpc>
                <a:spcPts val="1000"/>
              </a:lnSpc>
            </a:pPr>
            <a:endParaRPr lang="en-US" altLang="zh-CN" dirty="0" smtClean="0"/>
          </a:p>
          <a:p>
            <a:pPr algn="l">
              <a:lnSpc>
                <a:spcPts val="1000"/>
              </a:lnSpc>
            </a:pPr>
            <a:endParaRPr lang="en-US" altLang="zh-CN" dirty="0" smtClean="0"/>
          </a:p>
          <a:p>
            <a:pPr algn="l">
              <a:lnSpc>
                <a:spcPts val="1000"/>
              </a:lnSpc>
            </a:pPr>
            <a:endParaRPr lang="en-US" altLang="zh-CN" dirty="0" smtClean="0"/>
          </a:p>
          <a:p>
            <a:pPr algn="l">
              <a:lnSpc>
                <a:spcPts val="1000"/>
              </a:lnSpc>
            </a:pPr>
            <a:endParaRPr lang="en-US" altLang="zh-CN" dirty="0" smtClean="0"/>
          </a:p>
          <a:p>
            <a:pPr algn="l">
              <a:lnSpc>
                <a:spcPts val="1000"/>
              </a:lnSpc>
            </a:pPr>
            <a:endParaRPr lang="en-US" altLang="zh-CN" dirty="0" smtClean="0"/>
          </a:p>
          <a:p>
            <a:pPr algn="l">
              <a:lnSpc>
                <a:spcPts val="2800"/>
              </a:lnSpc>
              <a:tabLst>
                <a:tab pos="393700" algn="l"/>
                <a:tab pos="3340100" algn="l"/>
              </a:tabLst>
            </a:pPr>
            <a:r>
              <a:rPr lang="en-US" altLang="zh-CN" sz="2460" dirty="0" smtClean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46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滑动窗口协议:</a:t>
            </a:r>
            <a:r>
              <a:rPr lang="en-US" altLang="zh-CN" sz="246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6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Sliding-window</a:t>
            </a:r>
            <a:r>
              <a:rPr lang="en-US" altLang="zh-CN" sz="246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6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protocol</a:t>
            </a:r>
          </a:p>
          <a:p>
            <a:pPr algn="l">
              <a:lnSpc>
                <a:spcPts val="1000"/>
              </a:lnSpc>
            </a:pPr>
            <a:endParaRPr lang="en-US" altLang="zh-CN" dirty="0" smtClean="0"/>
          </a:p>
          <a:p>
            <a:pPr algn="l">
              <a:lnSpc>
                <a:spcPts val="2800"/>
              </a:lnSpc>
              <a:tabLst>
                <a:tab pos="393700" algn="l"/>
                <a:tab pos="3340100" algn="l"/>
              </a:tabLst>
            </a:pPr>
            <a:r>
              <a:rPr lang="en-US" altLang="zh-CN" sz="2460" dirty="0" smtClean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46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窗口</a:t>
            </a:r>
          </a:p>
          <a:p>
            <a:pPr algn="l">
              <a:lnSpc>
                <a:spcPts val="1000"/>
              </a:lnSpc>
            </a:pPr>
            <a:endParaRPr lang="en-US" altLang="zh-CN" dirty="0" smtClean="0"/>
          </a:p>
          <a:p>
            <a:pPr algn="l">
              <a:lnSpc>
                <a:spcPts val="2300"/>
              </a:lnSpc>
              <a:tabLst>
                <a:tab pos="393700" algn="l"/>
                <a:tab pos="3340100" algn="l"/>
              </a:tabLst>
            </a:pPr>
            <a:r>
              <a:rPr lang="en-US" altLang="zh-CN" dirty="0" smtClean="0"/>
              <a:t>	</a:t>
            </a:r>
            <a:r>
              <a:rPr lang="en-US" altLang="zh-CN" sz="2100" dirty="0" smtClean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1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0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允许使用的序列号范围</a:t>
            </a:r>
          </a:p>
          <a:p>
            <a:pPr algn="l">
              <a:lnSpc>
                <a:spcPts val="1000"/>
              </a:lnSpc>
            </a:pPr>
            <a:endParaRPr lang="en-US" altLang="zh-CN" dirty="0" smtClean="0"/>
          </a:p>
          <a:p>
            <a:pPr algn="l">
              <a:lnSpc>
                <a:spcPts val="2200"/>
              </a:lnSpc>
              <a:tabLst>
                <a:tab pos="393700" algn="l"/>
                <a:tab pos="3340100" algn="l"/>
              </a:tabLst>
            </a:pPr>
            <a:r>
              <a:rPr lang="en-US" altLang="zh-CN" dirty="0" smtClean="0"/>
              <a:t>	</a:t>
            </a:r>
            <a:r>
              <a:rPr lang="en-US" altLang="zh-CN" sz="2100" dirty="0" smtClean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1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0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窗口尺寸为N：最多有N个等待确认的消息</a:t>
            </a:r>
          </a:p>
          <a:p>
            <a:pPr algn="l">
              <a:lnSpc>
                <a:spcPts val="1000"/>
              </a:lnSpc>
            </a:pPr>
            <a:endParaRPr lang="en-US" altLang="zh-CN" dirty="0" smtClean="0"/>
          </a:p>
          <a:p>
            <a:pPr algn="l">
              <a:lnSpc>
                <a:spcPts val="2700"/>
              </a:lnSpc>
              <a:tabLst>
                <a:tab pos="393700" algn="l"/>
                <a:tab pos="3340100" algn="l"/>
              </a:tabLst>
            </a:pPr>
            <a:r>
              <a:rPr lang="en-US" altLang="zh-CN" sz="2460" dirty="0" smtClean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46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滑动窗口</a:t>
            </a:r>
          </a:p>
          <a:p>
            <a:pPr algn="l">
              <a:lnSpc>
                <a:spcPts val="1000"/>
              </a:lnSpc>
            </a:pPr>
            <a:endParaRPr lang="en-US" altLang="zh-CN" dirty="0" smtClean="0"/>
          </a:p>
          <a:p>
            <a:pPr algn="l">
              <a:lnSpc>
                <a:spcPts val="2300"/>
              </a:lnSpc>
              <a:tabLst>
                <a:tab pos="393700" algn="l"/>
                <a:tab pos="3340100" algn="l"/>
              </a:tabLst>
            </a:pPr>
            <a:r>
              <a:rPr lang="en-US" altLang="zh-CN" dirty="0" smtClean="0"/>
              <a:t>	</a:t>
            </a:r>
            <a:r>
              <a:rPr lang="en-US" altLang="zh-CN" sz="2100" dirty="0" smtClean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1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0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随着协议的</a:t>
            </a:r>
            <a:r>
              <a:rPr lang="en-US" altLang="zh-CN" sz="2100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运行</a:t>
            </a:r>
            <a:r>
              <a:rPr lang="en-US" altLang="zh-CN" sz="210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，窗口在序列号空间内</a:t>
            </a:r>
            <a:r>
              <a:rPr lang="en-US" altLang="zh-CN" sz="2100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向前滑动</a:t>
            </a:r>
          </a:p>
          <a:p>
            <a:pPr algn="l">
              <a:lnSpc>
                <a:spcPts val="1000"/>
              </a:lnSpc>
            </a:pP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4055244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a typeface="宋体" pitchFamily="2" charset="-122"/>
              </a:rPr>
              <a:t>滑动窗口</a:t>
            </a:r>
            <a:r>
              <a:rPr lang="zh-CN" altLang="en-US" dirty="0" smtClean="0">
                <a:ea typeface="宋体" pitchFamily="2" charset="-122"/>
              </a:rPr>
              <a:t>协议（</a:t>
            </a:r>
            <a:r>
              <a:rPr lang="en-US" altLang="zh-CN" dirty="0" smtClean="0">
                <a:ea typeface="宋体" pitchFamily="2" charset="-122"/>
              </a:rPr>
              <a:t>2</a:t>
            </a:r>
            <a:r>
              <a:rPr lang="zh-CN" altLang="en-US" dirty="0" smtClean="0">
                <a:ea typeface="宋体" pitchFamily="2" charset="-122"/>
              </a:rPr>
              <a:t>）</a:t>
            </a:r>
            <a:endParaRPr lang="en-US" altLang="zh-CN" dirty="0">
              <a:ea typeface="宋体" pitchFamily="2" charset="-122"/>
            </a:endParaRPr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14350" y="4186238"/>
            <a:ext cx="8629650" cy="2366962"/>
          </a:xfrm>
        </p:spPr>
        <p:txBody>
          <a:bodyPr/>
          <a:lstStyle/>
          <a:p>
            <a:pPr algn="ctr">
              <a:buFontTx/>
              <a:buNone/>
            </a:pPr>
            <a:r>
              <a:rPr lang="zh-CN" altLang="en-US" dirty="0" smtClean="0">
                <a:ea typeface="宋体" pitchFamily="2" charset="-122"/>
              </a:rPr>
              <a:t>大小为</a:t>
            </a:r>
            <a:r>
              <a:rPr lang="en-US" altLang="zh-CN" dirty="0" smtClean="0">
                <a:ea typeface="宋体" pitchFamily="2" charset="-122"/>
              </a:rPr>
              <a:t>1</a:t>
            </a:r>
            <a:r>
              <a:rPr lang="zh-CN" altLang="en-US" dirty="0" smtClean="0">
                <a:ea typeface="宋体" pitchFamily="2" charset="-122"/>
              </a:rPr>
              <a:t>的滑动窗口，序号</a:t>
            </a:r>
            <a:r>
              <a:rPr lang="en-US" altLang="zh-CN" dirty="0" smtClean="0">
                <a:ea typeface="宋体" pitchFamily="2" charset="-122"/>
              </a:rPr>
              <a:t>3</a:t>
            </a:r>
            <a:r>
              <a:rPr lang="zh-CN" altLang="en-US" dirty="0" smtClean="0">
                <a:ea typeface="宋体" pitchFamily="2" charset="-122"/>
              </a:rPr>
              <a:t>位</a:t>
            </a:r>
            <a:endParaRPr lang="en-US" altLang="zh-CN" dirty="0" smtClean="0">
              <a:ea typeface="宋体" pitchFamily="2" charset="-122"/>
            </a:endParaRPr>
          </a:p>
          <a:p>
            <a:pPr>
              <a:buFontTx/>
              <a:buNone/>
            </a:pPr>
            <a:r>
              <a:rPr lang="en-US" altLang="zh-CN" dirty="0" smtClean="0">
                <a:solidFill>
                  <a:schemeClr val="accent2"/>
                </a:solidFill>
                <a:ea typeface="宋体" pitchFamily="2" charset="-122"/>
              </a:rPr>
              <a:t>(</a:t>
            </a:r>
            <a:r>
              <a:rPr lang="en-US" altLang="zh-CN" dirty="0">
                <a:solidFill>
                  <a:schemeClr val="accent2"/>
                </a:solidFill>
                <a:ea typeface="宋体" pitchFamily="2" charset="-122"/>
              </a:rPr>
              <a:t>a)</a:t>
            </a:r>
            <a:r>
              <a:rPr lang="en-US" altLang="zh-CN" dirty="0">
                <a:ea typeface="宋体" pitchFamily="2" charset="-122"/>
              </a:rPr>
              <a:t> </a:t>
            </a:r>
            <a:r>
              <a:rPr lang="zh-CN" altLang="en-US" dirty="0" smtClean="0">
                <a:ea typeface="宋体" pitchFamily="2" charset="-122"/>
              </a:rPr>
              <a:t>初始化；</a:t>
            </a:r>
            <a:endParaRPr lang="en-US" altLang="zh-CN" dirty="0">
              <a:ea typeface="宋体" pitchFamily="2" charset="-122"/>
            </a:endParaRPr>
          </a:p>
          <a:p>
            <a:pPr>
              <a:buFontTx/>
              <a:buNone/>
            </a:pPr>
            <a:r>
              <a:rPr lang="en-US" altLang="zh-CN" dirty="0">
                <a:solidFill>
                  <a:schemeClr val="accent2"/>
                </a:solidFill>
                <a:ea typeface="宋体" pitchFamily="2" charset="-122"/>
              </a:rPr>
              <a:t>(b)</a:t>
            </a:r>
            <a:r>
              <a:rPr lang="en-US" altLang="zh-CN" dirty="0">
                <a:ea typeface="宋体" pitchFamily="2" charset="-122"/>
              </a:rPr>
              <a:t> </a:t>
            </a:r>
            <a:r>
              <a:rPr lang="zh-CN" altLang="en-US" dirty="0">
                <a:ea typeface="宋体" pitchFamily="2" charset="-122"/>
              </a:rPr>
              <a:t>第一</a:t>
            </a:r>
            <a:r>
              <a:rPr lang="zh-CN" altLang="en-US" dirty="0" smtClean="0">
                <a:ea typeface="宋体" pitchFamily="2" charset="-122"/>
              </a:rPr>
              <a:t>帧发出后；</a:t>
            </a:r>
            <a:endParaRPr lang="en-US" altLang="zh-CN" dirty="0">
              <a:ea typeface="宋体" pitchFamily="2" charset="-122"/>
            </a:endParaRPr>
          </a:p>
          <a:p>
            <a:pPr>
              <a:buFontTx/>
              <a:buNone/>
            </a:pPr>
            <a:r>
              <a:rPr lang="en-US" altLang="zh-CN" dirty="0">
                <a:solidFill>
                  <a:schemeClr val="accent2"/>
                </a:solidFill>
                <a:ea typeface="宋体" pitchFamily="2" charset="-122"/>
              </a:rPr>
              <a:t>(c)</a:t>
            </a:r>
            <a:r>
              <a:rPr lang="en-US" altLang="zh-CN" dirty="0">
                <a:ea typeface="宋体" pitchFamily="2" charset="-122"/>
              </a:rPr>
              <a:t> </a:t>
            </a:r>
            <a:r>
              <a:rPr lang="zh-CN" altLang="en-US" dirty="0">
                <a:ea typeface="宋体" pitchFamily="2" charset="-122"/>
              </a:rPr>
              <a:t>第一</a:t>
            </a:r>
            <a:r>
              <a:rPr lang="zh-CN" altLang="en-US" dirty="0" smtClean="0">
                <a:ea typeface="宋体" pitchFamily="2" charset="-122"/>
              </a:rPr>
              <a:t>帧被接收之后；</a:t>
            </a:r>
            <a:endParaRPr lang="en-US" altLang="zh-CN" dirty="0">
              <a:ea typeface="宋体" pitchFamily="2" charset="-122"/>
            </a:endParaRPr>
          </a:p>
          <a:p>
            <a:pPr>
              <a:buFontTx/>
              <a:buNone/>
            </a:pPr>
            <a:r>
              <a:rPr lang="en-US" altLang="zh-CN" dirty="0">
                <a:solidFill>
                  <a:schemeClr val="accent2"/>
                </a:solidFill>
                <a:ea typeface="宋体" pitchFamily="2" charset="-122"/>
              </a:rPr>
              <a:t>(d)</a:t>
            </a:r>
            <a:r>
              <a:rPr lang="en-US" altLang="zh-CN" dirty="0">
                <a:ea typeface="宋体" pitchFamily="2" charset="-122"/>
              </a:rPr>
              <a:t> </a:t>
            </a:r>
            <a:r>
              <a:rPr lang="zh-CN" altLang="en-US" dirty="0">
                <a:ea typeface="宋体" pitchFamily="2" charset="-122"/>
              </a:rPr>
              <a:t>第一</a:t>
            </a:r>
            <a:r>
              <a:rPr lang="zh-CN" altLang="en-US" dirty="0" smtClean="0">
                <a:ea typeface="宋体" pitchFamily="2" charset="-122"/>
              </a:rPr>
              <a:t>个确认被接收之后</a:t>
            </a:r>
            <a:endParaRPr lang="en-US" altLang="zh-CN" dirty="0">
              <a:ea typeface="宋体" pitchFamily="2" charset="-122"/>
            </a:endParaRPr>
          </a:p>
        </p:txBody>
      </p:sp>
      <p:pic>
        <p:nvPicPr>
          <p:cNvPr id="25604" name="Picture 4" descr="3-1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31963" y="1036638"/>
            <a:ext cx="5249862" cy="290195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16523"/>
            <a:ext cx="9144000" cy="1143000"/>
          </a:xfrm>
        </p:spPr>
        <p:txBody>
          <a:bodyPr/>
          <a:lstStyle/>
          <a:p>
            <a:r>
              <a:rPr lang="zh-CN" altLang="en-US" dirty="0">
                <a:ea typeface="宋体" pitchFamily="2" charset="-122"/>
              </a:rPr>
              <a:t>滑动</a:t>
            </a:r>
            <a:r>
              <a:rPr lang="zh-CN" altLang="en-US" dirty="0" smtClean="0">
                <a:ea typeface="宋体" pitchFamily="2" charset="-122"/>
              </a:rPr>
              <a:t>窗口协议（</a:t>
            </a:r>
            <a:r>
              <a:rPr lang="en-US" altLang="zh-CN" dirty="0" smtClean="0">
                <a:ea typeface="宋体" pitchFamily="2" charset="-122"/>
              </a:rPr>
              <a:t>3</a:t>
            </a:r>
            <a:r>
              <a:rPr lang="zh-CN" altLang="en-US" dirty="0" smtClean="0">
                <a:ea typeface="宋体" pitchFamily="2" charset="-122"/>
              </a:rPr>
              <a:t>）</a:t>
            </a:r>
            <a:endParaRPr lang="en-US" altLang="zh-CN" dirty="0">
              <a:ea typeface="宋体" pitchFamily="2" charset="-122"/>
            </a:endParaRP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8975" y="1870075"/>
            <a:ext cx="8455025" cy="4683125"/>
          </a:xfrm>
        </p:spPr>
        <p:txBody>
          <a:bodyPr/>
          <a:lstStyle/>
          <a:p>
            <a:pPr>
              <a:buFontTx/>
              <a:buChar char="•"/>
            </a:pPr>
            <a:r>
              <a:rPr lang="en-US" altLang="zh-CN" sz="3600" dirty="0" smtClean="0">
                <a:ea typeface="宋体" pitchFamily="2" charset="-122"/>
              </a:rPr>
              <a:t>1</a:t>
            </a:r>
            <a:r>
              <a:rPr lang="zh-CN" altLang="en-US" sz="3600" dirty="0" smtClean="0">
                <a:ea typeface="宋体" pitchFamily="2" charset="-122"/>
              </a:rPr>
              <a:t>位滑动窗口协议</a:t>
            </a:r>
            <a:endParaRPr lang="en-US" altLang="zh-CN" sz="3600" dirty="0">
              <a:ea typeface="宋体" pitchFamily="2" charset="-122"/>
            </a:endParaRPr>
          </a:p>
          <a:p>
            <a:pPr>
              <a:buFontTx/>
              <a:buChar char="•"/>
            </a:pPr>
            <a:r>
              <a:rPr lang="zh-CN" altLang="en-US" sz="3600" dirty="0" smtClean="0">
                <a:ea typeface="宋体" pitchFamily="2" charset="-122"/>
              </a:rPr>
              <a:t>回退</a:t>
            </a:r>
            <a:r>
              <a:rPr lang="en-US" altLang="zh-CN" sz="3600" dirty="0" smtClean="0">
                <a:ea typeface="宋体" pitchFamily="2" charset="-122"/>
              </a:rPr>
              <a:t>N</a:t>
            </a:r>
            <a:r>
              <a:rPr lang="zh-CN" altLang="en-US" sz="3600" dirty="0" smtClean="0">
                <a:ea typeface="宋体" pitchFamily="2" charset="-122"/>
              </a:rPr>
              <a:t>步（</a:t>
            </a:r>
            <a:r>
              <a:rPr lang="en-US" altLang="zh-CN" sz="3600" dirty="0" smtClean="0">
                <a:ea typeface="宋体" pitchFamily="2" charset="-122"/>
              </a:rPr>
              <a:t>Go-Back-N</a:t>
            </a:r>
            <a:r>
              <a:rPr lang="zh-CN" altLang="en-US" sz="3600" dirty="0" smtClean="0">
                <a:ea typeface="宋体" pitchFamily="2" charset="-122"/>
              </a:rPr>
              <a:t>）协议</a:t>
            </a:r>
            <a:endParaRPr lang="en-US" altLang="zh-CN" sz="3600" dirty="0" smtClean="0">
              <a:ea typeface="宋体" pitchFamily="2" charset="-122"/>
            </a:endParaRPr>
          </a:p>
          <a:p>
            <a:pPr>
              <a:buFontTx/>
              <a:buChar char="•"/>
            </a:pPr>
            <a:r>
              <a:rPr lang="zh-CN" altLang="en-US" sz="3600" dirty="0" smtClean="0">
                <a:ea typeface="宋体" pitchFamily="2" charset="-122"/>
              </a:rPr>
              <a:t>选择重传（</a:t>
            </a:r>
            <a:r>
              <a:rPr lang="en-US" altLang="zh-CN" sz="3600" dirty="0" smtClean="0">
                <a:ea typeface="宋体" pitchFamily="2" charset="-122"/>
              </a:rPr>
              <a:t>Selective Repeat</a:t>
            </a:r>
            <a:r>
              <a:rPr lang="zh-CN" altLang="en-US" sz="3600" dirty="0" smtClean="0">
                <a:ea typeface="宋体" pitchFamily="2" charset="-122"/>
              </a:rPr>
              <a:t>）协议</a:t>
            </a:r>
            <a:endParaRPr lang="en-US" altLang="zh-CN" sz="3600" dirty="0" smtClean="0">
              <a:ea typeface="宋体" pitchFamily="2" charset="-122"/>
            </a:endParaRPr>
          </a:p>
          <a:p>
            <a:pPr>
              <a:buFontTx/>
              <a:buChar char="•"/>
            </a:pPr>
            <a:endParaRPr lang="zh-CN" altLang="en-US" sz="3600" dirty="0">
              <a:ea typeface="宋体" pitchFamily="2" charset="-122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ea typeface="宋体" pitchFamily="2" charset="-122"/>
              </a:rPr>
              <a:t>1</a:t>
            </a:r>
            <a:r>
              <a:rPr lang="zh-CN" altLang="en-US" dirty="0" smtClean="0">
                <a:ea typeface="宋体" pitchFamily="2" charset="-122"/>
              </a:rPr>
              <a:t>位滑动窗口协议</a:t>
            </a:r>
            <a:endParaRPr lang="en-US" altLang="zh-CN" dirty="0">
              <a:ea typeface="宋体" pitchFamily="2" charset="-122"/>
            </a:endParaRPr>
          </a:p>
        </p:txBody>
      </p:sp>
      <p:pic>
        <p:nvPicPr>
          <p:cNvPr id="26628" name="Picture 4" descr="3-14"/>
          <p:cNvPicPr>
            <a:picLocks noChangeAspect="1" noChangeArrowheads="1"/>
          </p:cNvPicPr>
          <p:nvPr/>
        </p:nvPicPr>
        <p:blipFill>
          <a:blip r:embed="rId2"/>
          <a:srcRect b="52821"/>
          <a:stretch>
            <a:fillRect/>
          </a:stretch>
        </p:blipFill>
        <p:spPr bwMode="auto">
          <a:xfrm>
            <a:off x="677863" y="1257300"/>
            <a:ext cx="8112125" cy="4805363"/>
          </a:xfrm>
          <a:prstGeom prst="rect">
            <a:avLst/>
          </a:prstGeom>
          <a:noFill/>
        </p:spPr>
      </p:pic>
      <p:sp>
        <p:nvSpPr>
          <p:cNvPr id="26629" name="Text Box 5"/>
          <p:cNvSpPr txBox="1">
            <a:spLocks noChangeArrowheads="1"/>
          </p:cNvSpPr>
          <p:nvPr/>
        </p:nvSpPr>
        <p:spPr bwMode="auto">
          <a:xfrm>
            <a:off x="5737225" y="6350000"/>
            <a:ext cx="19288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>
                <a:latin typeface="Times New Roman" pitchFamily="18" charset="0"/>
                <a:ea typeface="宋体" pitchFamily="2" charset="-122"/>
              </a:rPr>
              <a:t>Continued </a:t>
            </a:r>
            <a:r>
              <a:rPr lang="en-US" altLang="zh-CN" sz="2400">
                <a:latin typeface="Times New Roman" pitchFamily="18" charset="0"/>
                <a:ea typeface="宋体" pitchFamily="2" charset="-122"/>
                <a:sym typeface="Wingdings" pitchFamily="2" charset="2"/>
              </a:rPr>
              <a:t>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dirty="0">
                <a:ea typeface="宋体" pitchFamily="2" charset="-122"/>
              </a:rPr>
              <a:t>1</a:t>
            </a:r>
            <a:r>
              <a:rPr lang="zh-CN" altLang="en-US" sz="4000" dirty="0">
                <a:ea typeface="宋体" pitchFamily="2" charset="-122"/>
              </a:rPr>
              <a:t>位滑动窗口协议</a:t>
            </a:r>
            <a:r>
              <a:rPr lang="en-US" altLang="zh-CN" sz="4000" dirty="0" smtClean="0">
                <a:ea typeface="宋体" pitchFamily="2" charset="-122"/>
              </a:rPr>
              <a:t>(</a:t>
            </a:r>
            <a:r>
              <a:rPr lang="en-US" altLang="zh-CN" sz="4000" dirty="0" err="1">
                <a:ea typeface="宋体" pitchFamily="2" charset="-122"/>
              </a:rPr>
              <a:t>ctd</a:t>
            </a:r>
            <a:r>
              <a:rPr lang="en-US" altLang="zh-CN" sz="4000" dirty="0">
                <a:ea typeface="宋体" pitchFamily="2" charset="-122"/>
              </a:rPr>
              <a:t>.)</a:t>
            </a:r>
          </a:p>
        </p:txBody>
      </p:sp>
      <p:pic>
        <p:nvPicPr>
          <p:cNvPr id="27652" name="Picture 4" descr="3-14"/>
          <p:cNvPicPr>
            <a:picLocks noChangeAspect="1" noChangeArrowheads="1"/>
          </p:cNvPicPr>
          <p:nvPr/>
        </p:nvPicPr>
        <p:blipFill>
          <a:blip r:embed="rId2"/>
          <a:srcRect t="47357"/>
          <a:stretch>
            <a:fillRect/>
          </a:stretch>
        </p:blipFill>
        <p:spPr bwMode="auto">
          <a:xfrm>
            <a:off x="703263" y="1254125"/>
            <a:ext cx="7974012" cy="526891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dirty="0">
                <a:ea typeface="宋体" pitchFamily="2" charset="-122"/>
              </a:rPr>
              <a:t>1</a:t>
            </a:r>
            <a:r>
              <a:rPr lang="zh-CN" altLang="en-US" sz="4000" dirty="0">
                <a:ea typeface="宋体" pitchFamily="2" charset="-122"/>
              </a:rPr>
              <a:t>位滑动窗口协议</a:t>
            </a:r>
            <a:r>
              <a:rPr lang="en-US" altLang="zh-CN" sz="4000" dirty="0" smtClean="0">
                <a:ea typeface="宋体" pitchFamily="2" charset="-122"/>
              </a:rPr>
              <a:t>(</a:t>
            </a:r>
            <a:r>
              <a:rPr lang="en-US" altLang="zh-CN" sz="4000" dirty="0">
                <a:ea typeface="宋体" pitchFamily="2" charset="-122"/>
              </a:rPr>
              <a:t>2)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5157788"/>
            <a:ext cx="8867775" cy="1839912"/>
          </a:xfrm>
        </p:spPr>
        <p:txBody>
          <a:bodyPr/>
          <a:lstStyle/>
          <a:p>
            <a:pPr algn="ctr">
              <a:buFontTx/>
              <a:buNone/>
            </a:pPr>
            <a:r>
              <a:rPr lang="zh-CN" altLang="en-US" dirty="0">
                <a:ea typeface="宋体" pitchFamily="2" charset="-122"/>
              </a:rPr>
              <a:t>        </a:t>
            </a:r>
            <a:r>
              <a:rPr lang="zh-CN" altLang="en-US" dirty="0" smtClean="0">
                <a:ea typeface="宋体" pitchFamily="2" charset="-122"/>
              </a:rPr>
              <a:t>协议</a:t>
            </a:r>
            <a:r>
              <a:rPr lang="en-US" altLang="zh-CN" dirty="0" smtClean="0">
                <a:ea typeface="宋体" pitchFamily="2" charset="-122"/>
              </a:rPr>
              <a:t>4</a:t>
            </a:r>
            <a:r>
              <a:rPr lang="zh-CN" altLang="en-US" dirty="0" smtClean="0">
                <a:ea typeface="宋体" pitchFamily="2" charset="-122"/>
              </a:rPr>
              <a:t>的两种场景</a:t>
            </a:r>
            <a:endParaRPr lang="en-US" altLang="zh-CN" dirty="0" smtClean="0">
              <a:ea typeface="宋体" pitchFamily="2" charset="-122"/>
            </a:endParaRPr>
          </a:p>
          <a:p>
            <a:pPr algn="ctr">
              <a:buFontTx/>
              <a:buNone/>
            </a:pPr>
            <a:r>
              <a:rPr lang="en-US" altLang="zh-CN" dirty="0" smtClean="0">
                <a:ea typeface="宋体" pitchFamily="2" charset="-122"/>
              </a:rPr>
              <a:t> </a:t>
            </a:r>
            <a:r>
              <a:rPr lang="en-US" altLang="zh-CN" dirty="0">
                <a:solidFill>
                  <a:schemeClr val="accent2"/>
                </a:solidFill>
                <a:ea typeface="宋体" pitchFamily="2" charset="-122"/>
              </a:rPr>
              <a:t>(a)</a:t>
            </a:r>
            <a:r>
              <a:rPr lang="en-US" altLang="zh-CN" dirty="0">
                <a:ea typeface="宋体" pitchFamily="2" charset="-122"/>
              </a:rPr>
              <a:t> </a:t>
            </a:r>
            <a:r>
              <a:rPr lang="zh-CN" altLang="en-US" dirty="0">
                <a:ea typeface="宋体" pitchFamily="2" charset="-122"/>
              </a:rPr>
              <a:t>正常</a:t>
            </a:r>
            <a:r>
              <a:rPr lang="zh-CN" altLang="en-US" dirty="0" smtClean="0">
                <a:ea typeface="宋体" pitchFamily="2" charset="-122"/>
              </a:rPr>
              <a:t>情况；</a:t>
            </a:r>
            <a:r>
              <a:rPr lang="en-US" altLang="zh-CN" dirty="0" smtClean="0">
                <a:ea typeface="宋体" pitchFamily="2" charset="-122"/>
              </a:rPr>
              <a:t> </a:t>
            </a:r>
            <a:r>
              <a:rPr lang="en-US" altLang="zh-CN" dirty="0">
                <a:solidFill>
                  <a:schemeClr val="accent2"/>
                </a:solidFill>
                <a:ea typeface="宋体" pitchFamily="2" charset="-122"/>
              </a:rPr>
              <a:t>(b)</a:t>
            </a:r>
            <a:r>
              <a:rPr lang="en-US" altLang="zh-CN" dirty="0">
                <a:ea typeface="宋体" pitchFamily="2" charset="-122"/>
              </a:rPr>
              <a:t> </a:t>
            </a:r>
            <a:r>
              <a:rPr lang="zh-CN" altLang="en-US" dirty="0">
                <a:ea typeface="宋体" pitchFamily="2" charset="-122"/>
              </a:rPr>
              <a:t>异常情况</a:t>
            </a:r>
            <a:r>
              <a:rPr lang="en-US" altLang="zh-CN" dirty="0" smtClean="0">
                <a:ea typeface="宋体" pitchFamily="2" charset="-122"/>
              </a:rPr>
              <a:t> </a:t>
            </a:r>
          </a:p>
          <a:p>
            <a:pPr algn="ctr">
              <a:buFontTx/>
              <a:buNone/>
            </a:pPr>
            <a:r>
              <a:rPr lang="zh-CN" altLang="en-US" dirty="0" smtClean="0">
                <a:ea typeface="宋体" pitchFamily="2" charset="-122"/>
              </a:rPr>
              <a:t>记号</a:t>
            </a:r>
            <a:r>
              <a:rPr lang="zh-CN" altLang="en-US" dirty="0">
                <a:ea typeface="宋体" pitchFamily="2" charset="-122"/>
              </a:rPr>
              <a:t>表示</a:t>
            </a:r>
            <a:r>
              <a:rPr lang="en-US" altLang="zh-CN" dirty="0" smtClean="0">
                <a:ea typeface="宋体" pitchFamily="2" charset="-122"/>
              </a:rPr>
              <a:t>(</a:t>
            </a:r>
            <a:r>
              <a:rPr lang="zh-CN" altLang="en-US" dirty="0" smtClean="0">
                <a:ea typeface="宋体" pitchFamily="2" charset="-122"/>
              </a:rPr>
              <a:t>序号</a:t>
            </a:r>
            <a:r>
              <a:rPr lang="en-US" altLang="zh-CN" dirty="0" smtClean="0">
                <a:ea typeface="宋体" pitchFamily="2" charset="-122"/>
              </a:rPr>
              <a:t>, </a:t>
            </a:r>
            <a:r>
              <a:rPr lang="zh-CN" altLang="en-US" dirty="0" smtClean="0">
                <a:ea typeface="宋体" pitchFamily="2" charset="-122"/>
              </a:rPr>
              <a:t>确认</a:t>
            </a:r>
            <a:r>
              <a:rPr lang="en-US" altLang="zh-CN" dirty="0" smtClean="0">
                <a:ea typeface="宋体" pitchFamily="2" charset="-122"/>
              </a:rPr>
              <a:t>, </a:t>
            </a:r>
            <a:r>
              <a:rPr lang="zh-CN" altLang="en-US" dirty="0" smtClean="0">
                <a:ea typeface="宋体" pitchFamily="2" charset="-122"/>
              </a:rPr>
              <a:t>包号</a:t>
            </a:r>
            <a:r>
              <a:rPr lang="en-US" altLang="zh-CN" dirty="0" smtClean="0">
                <a:ea typeface="宋体" pitchFamily="2" charset="-122"/>
              </a:rPr>
              <a:t>)</a:t>
            </a:r>
            <a:r>
              <a:rPr lang="zh-CN" altLang="en-US" dirty="0" smtClean="0">
                <a:ea typeface="宋体" pitchFamily="2" charset="-122"/>
              </a:rPr>
              <a:t>，星号表示网络层接收了一个包</a:t>
            </a:r>
            <a:endParaRPr lang="en-US" altLang="zh-CN" dirty="0">
              <a:ea typeface="宋体" pitchFamily="2" charset="-122"/>
            </a:endParaRPr>
          </a:p>
        </p:txBody>
      </p:sp>
      <p:pic>
        <p:nvPicPr>
          <p:cNvPr id="28676" name="Picture 4" descr="3-1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28480" y="1143000"/>
            <a:ext cx="7687040" cy="386275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Go-Back-N(GBN)</a:t>
            </a:r>
            <a:r>
              <a:rPr lang="zh-CN" altLang="en-US" dirty="0" smtClean="0"/>
              <a:t>协议：发送方</a:t>
            </a:r>
            <a:endParaRPr lang="zh-CN" altLang="en-US" dirty="0"/>
          </a:p>
        </p:txBody>
      </p:sp>
      <p:sp>
        <p:nvSpPr>
          <p:cNvPr id="4" name="TextBox 1"/>
          <p:cNvSpPr txBox="1"/>
          <p:nvPr/>
        </p:nvSpPr>
        <p:spPr>
          <a:xfrm>
            <a:off x="634472" y="1307123"/>
            <a:ext cx="8509528" cy="5086008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3300"/>
              </a:lnSpc>
              <a:tabLst>
                <a:tab pos="393700" algn="l"/>
                <a:tab pos="1485900" algn="l"/>
              </a:tabLst>
            </a:pPr>
            <a:r>
              <a:rPr lang="en-US" altLang="zh-CN" sz="2460" dirty="0" smtClean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46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分组头部包含k-bit序列号</a:t>
            </a:r>
          </a:p>
          <a:p>
            <a:pPr algn="l">
              <a:lnSpc>
                <a:spcPts val="1000"/>
              </a:lnSpc>
            </a:pPr>
            <a:endParaRPr lang="en-US" altLang="zh-CN" dirty="0" smtClean="0"/>
          </a:p>
          <a:p>
            <a:pPr algn="l">
              <a:lnSpc>
                <a:spcPts val="2800"/>
              </a:lnSpc>
              <a:tabLst>
                <a:tab pos="393700" algn="l"/>
                <a:tab pos="1485900" algn="l"/>
              </a:tabLst>
            </a:pPr>
            <a:r>
              <a:rPr lang="en-US" altLang="zh-CN" sz="2460" dirty="0" smtClean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46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窗口尺寸为N，最多允许N个分组未确认</a:t>
            </a:r>
          </a:p>
          <a:p>
            <a:pPr algn="l">
              <a:lnSpc>
                <a:spcPts val="1000"/>
              </a:lnSpc>
            </a:pPr>
            <a:endParaRPr lang="en-US" altLang="zh-CN" dirty="0" smtClean="0"/>
          </a:p>
          <a:p>
            <a:pPr algn="l">
              <a:lnSpc>
                <a:spcPts val="1000"/>
              </a:lnSpc>
            </a:pPr>
            <a:endParaRPr lang="en-US" altLang="zh-CN" dirty="0" smtClean="0"/>
          </a:p>
          <a:p>
            <a:pPr algn="l">
              <a:lnSpc>
                <a:spcPts val="1000"/>
              </a:lnSpc>
            </a:pPr>
            <a:endParaRPr lang="en-US" altLang="zh-CN" dirty="0" smtClean="0"/>
          </a:p>
          <a:p>
            <a:pPr algn="l">
              <a:lnSpc>
                <a:spcPts val="1000"/>
              </a:lnSpc>
            </a:pPr>
            <a:endParaRPr lang="en-US" altLang="zh-CN" dirty="0" smtClean="0"/>
          </a:p>
          <a:p>
            <a:pPr algn="l">
              <a:lnSpc>
                <a:spcPts val="1000"/>
              </a:lnSpc>
            </a:pPr>
            <a:endParaRPr lang="en-US" altLang="zh-CN" dirty="0" smtClean="0"/>
          </a:p>
          <a:p>
            <a:pPr algn="l">
              <a:lnSpc>
                <a:spcPts val="1000"/>
              </a:lnSpc>
            </a:pPr>
            <a:endParaRPr lang="en-US" altLang="zh-CN" dirty="0" smtClean="0"/>
          </a:p>
          <a:p>
            <a:pPr algn="l">
              <a:lnSpc>
                <a:spcPts val="1000"/>
              </a:lnSpc>
            </a:pPr>
            <a:endParaRPr lang="en-US" altLang="zh-CN" dirty="0" smtClean="0"/>
          </a:p>
          <a:p>
            <a:pPr algn="l">
              <a:lnSpc>
                <a:spcPts val="1000"/>
              </a:lnSpc>
            </a:pPr>
            <a:endParaRPr lang="en-US" altLang="zh-CN" dirty="0" smtClean="0"/>
          </a:p>
          <a:p>
            <a:pPr algn="l">
              <a:lnSpc>
                <a:spcPts val="1000"/>
              </a:lnSpc>
            </a:pPr>
            <a:endParaRPr lang="en-US" altLang="zh-CN" dirty="0" smtClean="0"/>
          </a:p>
          <a:p>
            <a:pPr algn="l">
              <a:lnSpc>
                <a:spcPts val="1000"/>
              </a:lnSpc>
            </a:pPr>
            <a:endParaRPr lang="en-US" altLang="zh-CN" dirty="0" smtClean="0"/>
          </a:p>
          <a:p>
            <a:pPr algn="l">
              <a:lnSpc>
                <a:spcPts val="1000"/>
              </a:lnSpc>
            </a:pPr>
            <a:endParaRPr lang="en-US" altLang="zh-CN" dirty="0" smtClean="0"/>
          </a:p>
          <a:p>
            <a:pPr algn="l">
              <a:lnSpc>
                <a:spcPts val="1000"/>
              </a:lnSpc>
            </a:pPr>
            <a:endParaRPr lang="en-US" altLang="zh-CN" dirty="0" smtClean="0"/>
          </a:p>
          <a:p>
            <a:pPr algn="l">
              <a:lnSpc>
                <a:spcPts val="3300"/>
              </a:lnSpc>
              <a:tabLst>
                <a:tab pos="393700" algn="l"/>
                <a:tab pos="1485900" algn="l"/>
              </a:tabLst>
            </a:pPr>
            <a:endParaRPr lang="en-US" altLang="zh-CN" sz="2460" dirty="0" smtClean="0">
              <a:solidFill>
                <a:srgbClr val="6699FF"/>
              </a:solidFill>
              <a:latin typeface="Wingdings" pitchFamily="18" charset="0"/>
              <a:cs typeface="Wingdings" pitchFamily="18" charset="0"/>
            </a:endParaRPr>
          </a:p>
          <a:p>
            <a:pPr algn="l">
              <a:lnSpc>
                <a:spcPts val="3300"/>
              </a:lnSpc>
              <a:tabLst>
                <a:tab pos="393700" algn="l"/>
                <a:tab pos="1485900" algn="l"/>
              </a:tabLst>
            </a:pPr>
            <a:r>
              <a:rPr lang="en-US" altLang="zh-CN" sz="2460" dirty="0" smtClean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46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ACK(n):</a:t>
            </a:r>
            <a:r>
              <a:rPr lang="en-US" altLang="zh-CN" sz="246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6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确认到序列号n(包含n)的分组均已被正确接收</a:t>
            </a:r>
          </a:p>
          <a:p>
            <a:pPr algn="l">
              <a:lnSpc>
                <a:spcPts val="1000"/>
              </a:lnSpc>
            </a:pPr>
            <a:endParaRPr lang="en-US" altLang="zh-CN" dirty="0" smtClean="0"/>
          </a:p>
          <a:p>
            <a:pPr algn="l">
              <a:lnSpc>
                <a:spcPts val="2300"/>
              </a:lnSpc>
              <a:tabLst>
                <a:tab pos="393700" algn="l"/>
                <a:tab pos="1485900" algn="l"/>
              </a:tabLst>
            </a:pPr>
            <a:r>
              <a:rPr lang="en-US" altLang="zh-CN" dirty="0" smtClean="0"/>
              <a:t>	</a:t>
            </a:r>
            <a:r>
              <a:rPr lang="en-US" altLang="zh-CN" sz="2100" dirty="0" smtClean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1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0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可能收到重复ACK</a:t>
            </a:r>
          </a:p>
          <a:p>
            <a:pPr algn="l">
              <a:lnSpc>
                <a:spcPts val="1000"/>
              </a:lnSpc>
            </a:pPr>
            <a:endParaRPr lang="en-US" altLang="zh-CN" dirty="0" smtClean="0"/>
          </a:p>
          <a:p>
            <a:pPr algn="l">
              <a:lnSpc>
                <a:spcPts val="2700"/>
              </a:lnSpc>
              <a:tabLst>
                <a:tab pos="393700" algn="l"/>
                <a:tab pos="1485900" algn="l"/>
              </a:tabLst>
            </a:pPr>
            <a:r>
              <a:rPr lang="en-US" altLang="zh-CN" sz="2460" dirty="0" smtClean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46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为空中的分组设置</a:t>
            </a:r>
            <a:r>
              <a:rPr lang="en-US" altLang="zh-CN" sz="2460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计时器</a:t>
            </a:r>
            <a:r>
              <a:rPr lang="en-US" altLang="zh-CN" sz="246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(timer)</a:t>
            </a:r>
          </a:p>
          <a:p>
            <a:pPr algn="l">
              <a:lnSpc>
                <a:spcPts val="1000"/>
              </a:lnSpc>
            </a:pPr>
            <a:endParaRPr lang="en-US" altLang="zh-CN" dirty="0" smtClean="0"/>
          </a:p>
          <a:p>
            <a:pPr algn="l">
              <a:lnSpc>
                <a:spcPts val="2800"/>
              </a:lnSpc>
              <a:tabLst>
                <a:tab pos="393700" algn="l"/>
                <a:tab pos="1485900" algn="l"/>
              </a:tabLst>
            </a:pPr>
            <a:r>
              <a:rPr lang="en-US" altLang="zh-CN" sz="2460" dirty="0" smtClean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46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超时Timeout(n)事件:</a:t>
            </a:r>
            <a:r>
              <a:rPr lang="en-US" altLang="zh-CN" sz="21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0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重传序列号大于等于n，还未收到ACK的所有分组</a:t>
            </a: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03300" y="2491153"/>
            <a:ext cx="7137400" cy="14605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7181372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GBN</a:t>
            </a:r>
            <a:r>
              <a:rPr lang="zh-CN" altLang="en-US" dirty="0" smtClean="0"/>
              <a:t>：发送方扩展</a:t>
            </a:r>
            <a:r>
              <a:rPr lang="en-US" altLang="zh-CN" dirty="0" smtClean="0"/>
              <a:t>FSM</a:t>
            </a:r>
            <a:endParaRPr lang="zh-CN" altLang="en-US" dirty="0"/>
          </a:p>
        </p:txBody>
      </p:sp>
      <p:sp>
        <p:nvSpPr>
          <p:cNvPr id="18" name="Freeform 3"/>
          <p:cNvSpPr/>
          <p:nvPr/>
        </p:nvSpPr>
        <p:spPr>
          <a:xfrm>
            <a:off x="3770022" y="3994403"/>
            <a:ext cx="585216" cy="576072"/>
          </a:xfrm>
          <a:custGeom>
            <a:avLst/>
            <a:gdLst>
              <a:gd name="connsiteX0" fmla="*/ 0 w 585216"/>
              <a:gd name="connsiteY0" fmla="*/ 288036 h 576072"/>
              <a:gd name="connsiteX1" fmla="*/ 292608 w 585216"/>
              <a:gd name="connsiteY1" fmla="*/ 0 h 576072"/>
              <a:gd name="connsiteX2" fmla="*/ 585215 w 585216"/>
              <a:gd name="connsiteY2" fmla="*/ 288036 h 576072"/>
              <a:gd name="connsiteX3" fmla="*/ 292608 w 585216"/>
              <a:gd name="connsiteY3" fmla="*/ 576072 h 576072"/>
              <a:gd name="connsiteX4" fmla="*/ 0 w 585216"/>
              <a:gd name="connsiteY4" fmla="*/ 288036 h 5760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85216" h="576072">
                <a:moveTo>
                  <a:pt x="0" y="288036"/>
                </a:moveTo>
                <a:cubicBezTo>
                  <a:pt x="0" y="129540"/>
                  <a:pt x="131064" y="0"/>
                  <a:pt x="292608" y="0"/>
                </a:cubicBezTo>
                <a:cubicBezTo>
                  <a:pt x="454152" y="0"/>
                  <a:pt x="585215" y="129540"/>
                  <a:pt x="585215" y="288036"/>
                </a:cubicBezTo>
                <a:cubicBezTo>
                  <a:pt x="585215" y="446532"/>
                  <a:pt x="454152" y="576072"/>
                  <a:pt x="292608" y="576072"/>
                </a:cubicBezTo>
                <a:cubicBezTo>
                  <a:pt x="131064" y="576072"/>
                  <a:pt x="0" y="446532"/>
                  <a:pt x="0" y="288036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zh-CN" altLang="en-US" sz="2400"/>
          </a:p>
        </p:txBody>
      </p:sp>
      <p:sp>
        <p:nvSpPr>
          <p:cNvPr id="19" name="Freeform 3"/>
          <p:cNvSpPr/>
          <p:nvPr/>
        </p:nvSpPr>
        <p:spPr>
          <a:xfrm>
            <a:off x="2352701" y="3183635"/>
            <a:ext cx="33527" cy="35052"/>
          </a:xfrm>
          <a:custGeom>
            <a:avLst/>
            <a:gdLst>
              <a:gd name="connsiteX0" fmla="*/ 13716 w 33527"/>
              <a:gd name="connsiteY0" fmla="*/ 0 h 35052"/>
              <a:gd name="connsiteX1" fmla="*/ 33527 w 33527"/>
              <a:gd name="connsiteY1" fmla="*/ 13716 h 35052"/>
              <a:gd name="connsiteX2" fmla="*/ 19811 w 33527"/>
              <a:gd name="connsiteY2" fmla="*/ 35052 h 35052"/>
              <a:gd name="connsiteX3" fmla="*/ 0 w 33527"/>
              <a:gd name="connsiteY3" fmla="*/ 21336 h 35052"/>
              <a:gd name="connsiteX4" fmla="*/ 13716 w 33527"/>
              <a:gd name="connsiteY4" fmla="*/ 0 h 3505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3527" h="35052">
                <a:moveTo>
                  <a:pt x="13716" y="0"/>
                </a:moveTo>
                <a:lnTo>
                  <a:pt x="33527" y="13716"/>
                </a:lnTo>
                <a:lnTo>
                  <a:pt x="19811" y="35052"/>
                </a:lnTo>
                <a:lnTo>
                  <a:pt x="0" y="21336"/>
                </a:lnTo>
                <a:lnTo>
                  <a:pt x="13716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zh-CN" altLang="en-US" sz="2400"/>
          </a:p>
        </p:txBody>
      </p:sp>
      <p:sp>
        <p:nvSpPr>
          <p:cNvPr id="20" name="Freeform 3"/>
          <p:cNvSpPr/>
          <p:nvPr/>
        </p:nvSpPr>
        <p:spPr>
          <a:xfrm>
            <a:off x="2393850" y="3211067"/>
            <a:ext cx="35051" cy="35052"/>
          </a:xfrm>
          <a:custGeom>
            <a:avLst/>
            <a:gdLst>
              <a:gd name="connsiteX0" fmla="*/ 13716 w 35051"/>
              <a:gd name="connsiteY0" fmla="*/ 0 h 35052"/>
              <a:gd name="connsiteX1" fmla="*/ 35051 w 35051"/>
              <a:gd name="connsiteY1" fmla="*/ 13716 h 35052"/>
              <a:gd name="connsiteX2" fmla="*/ 21335 w 35051"/>
              <a:gd name="connsiteY2" fmla="*/ 35052 h 35052"/>
              <a:gd name="connsiteX3" fmla="*/ 0 w 35051"/>
              <a:gd name="connsiteY3" fmla="*/ 21336 h 35052"/>
              <a:gd name="connsiteX4" fmla="*/ 13716 w 35051"/>
              <a:gd name="connsiteY4" fmla="*/ 0 h 3505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5051" h="35052">
                <a:moveTo>
                  <a:pt x="13716" y="0"/>
                </a:moveTo>
                <a:lnTo>
                  <a:pt x="35051" y="13716"/>
                </a:lnTo>
                <a:lnTo>
                  <a:pt x="21335" y="35052"/>
                </a:lnTo>
                <a:lnTo>
                  <a:pt x="0" y="21336"/>
                </a:lnTo>
                <a:lnTo>
                  <a:pt x="13716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zh-CN" altLang="en-US" sz="2400"/>
          </a:p>
        </p:txBody>
      </p:sp>
      <p:sp>
        <p:nvSpPr>
          <p:cNvPr id="21" name="Freeform 3"/>
          <p:cNvSpPr/>
          <p:nvPr/>
        </p:nvSpPr>
        <p:spPr>
          <a:xfrm>
            <a:off x="2436522" y="3238500"/>
            <a:ext cx="33527" cy="35051"/>
          </a:xfrm>
          <a:custGeom>
            <a:avLst/>
            <a:gdLst>
              <a:gd name="connsiteX0" fmla="*/ 13716 w 33527"/>
              <a:gd name="connsiteY0" fmla="*/ 0 h 35051"/>
              <a:gd name="connsiteX1" fmla="*/ 33527 w 33527"/>
              <a:gd name="connsiteY1" fmla="*/ 13715 h 35051"/>
              <a:gd name="connsiteX2" fmla="*/ 19811 w 33527"/>
              <a:gd name="connsiteY2" fmla="*/ 35052 h 35051"/>
              <a:gd name="connsiteX3" fmla="*/ 0 w 33527"/>
              <a:gd name="connsiteY3" fmla="*/ 21335 h 35051"/>
              <a:gd name="connsiteX4" fmla="*/ 13716 w 33527"/>
              <a:gd name="connsiteY4" fmla="*/ 0 h 350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3527" h="35051">
                <a:moveTo>
                  <a:pt x="13716" y="0"/>
                </a:moveTo>
                <a:lnTo>
                  <a:pt x="33527" y="13715"/>
                </a:lnTo>
                <a:lnTo>
                  <a:pt x="19811" y="35052"/>
                </a:lnTo>
                <a:lnTo>
                  <a:pt x="0" y="21335"/>
                </a:lnTo>
                <a:lnTo>
                  <a:pt x="13716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zh-CN" altLang="en-US" sz="2400"/>
          </a:p>
        </p:txBody>
      </p:sp>
      <p:sp>
        <p:nvSpPr>
          <p:cNvPr id="22" name="Freeform 3"/>
          <p:cNvSpPr/>
          <p:nvPr/>
        </p:nvSpPr>
        <p:spPr>
          <a:xfrm>
            <a:off x="2477669" y="3265932"/>
            <a:ext cx="35052" cy="35051"/>
          </a:xfrm>
          <a:custGeom>
            <a:avLst/>
            <a:gdLst>
              <a:gd name="connsiteX0" fmla="*/ 13716 w 35052"/>
              <a:gd name="connsiteY0" fmla="*/ 0 h 35051"/>
              <a:gd name="connsiteX1" fmla="*/ 35052 w 35052"/>
              <a:gd name="connsiteY1" fmla="*/ 13715 h 35051"/>
              <a:gd name="connsiteX2" fmla="*/ 21336 w 35052"/>
              <a:gd name="connsiteY2" fmla="*/ 35052 h 35051"/>
              <a:gd name="connsiteX3" fmla="*/ 0 w 35052"/>
              <a:gd name="connsiteY3" fmla="*/ 21335 h 35051"/>
              <a:gd name="connsiteX4" fmla="*/ 13716 w 35052"/>
              <a:gd name="connsiteY4" fmla="*/ 0 h 350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5052" h="35051">
                <a:moveTo>
                  <a:pt x="13716" y="0"/>
                </a:moveTo>
                <a:lnTo>
                  <a:pt x="35052" y="13715"/>
                </a:lnTo>
                <a:lnTo>
                  <a:pt x="21336" y="35052"/>
                </a:lnTo>
                <a:lnTo>
                  <a:pt x="0" y="21335"/>
                </a:lnTo>
                <a:lnTo>
                  <a:pt x="13716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zh-CN" altLang="en-US" sz="2400"/>
          </a:p>
        </p:txBody>
      </p:sp>
      <p:sp>
        <p:nvSpPr>
          <p:cNvPr id="23" name="Freeform 3"/>
          <p:cNvSpPr/>
          <p:nvPr/>
        </p:nvSpPr>
        <p:spPr>
          <a:xfrm>
            <a:off x="2518817" y="3293364"/>
            <a:ext cx="35052" cy="35051"/>
          </a:xfrm>
          <a:custGeom>
            <a:avLst/>
            <a:gdLst>
              <a:gd name="connsiteX0" fmla="*/ 13716 w 35052"/>
              <a:gd name="connsiteY0" fmla="*/ 0 h 35051"/>
              <a:gd name="connsiteX1" fmla="*/ 35051 w 35052"/>
              <a:gd name="connsiteY1" fmla="*/ 13715 h 35051"/>
              <a:gd name="connsiteX2" fmla="*/ 21336 w 35052"/>
              <a:gd name="connsiteY2" fmla="*/ 35051 h 35051"/>
              <a:gd name="connsiteX3" fmla="*/ 0 w 35052"/>
              <a:gd name="connsiteY3" fmla="*/ 21335 h 35051"/>
              <a:gd name="connsiteX4" fmla="*/ 13716 w 35052"/>
              <a:gd name="connsiteY4" fmla="*/ 0 h 350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5052" h="35051">
                <a:moveTo>
                  <a:pt x="13716" y="0"/>
                </a:moveTo>
                <a:lnTo>
                  <a:pt x="35051" y="13715"/>
                </a:lnTo>
                <a:lnTo>
                  <a:pt x="21336" y="35051"/>
                </a:lnTo>
                <a:lnTo>
                  <a:pt x="0" y="21335"/>
                </a:lnTo>
                <a:lnTo>
                  <a:pt x="13716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zh-CN" altLang="en-US" sz="2400"/>
          </a:p>
        </p:txBody>
      </p:sp>
      <p:sp>
        <p:nvSpPr>
          <p:cNvPr id="24" name="Freeform 3"/>
          <p:cNvSpPr/>
          <p:nvPr/>
        </p:nvSpPr>
        <p:spPr>
          <a:xfrm>
            <a:off x="2561490" y="3320796"/>
            <a:ext cx="35051" cy="35051"/>
          </a:xfrm>
          <a:custGeom>
            <a:avLst/>
            <a:gdLst>
              <a:gd name="connsiteX0" fmla="*/ 13716 w 35051"/>
              <a:gd name="connsiteY0" fmla="*/ 0 h 35051"/>
              <a:gd name="connsiteX1" fmla="*/ 35051 w 35051"/>
              <a:gd name="connsiteY1" fmla="*/ 13715 h 35051"/>
              <a:gd name="connsiteX2" fmla="*/ 21335 w 35051"/>
              <a:gd name="connsiteY2" fmla="*/ 35051 h 35051"/>
              <a:gd name="connsiteX3" fmla="*/ 0 w 35051"/>
              <a:gd name="connsiteY3" fmla="*/ 21335 h 35051"/>
              <a:gd name="connsiteX4" fmla="*/ 13716 w 35051"/>
              <a:gd name="connsiteY4" fmla="*/ 0 h 350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5051" h="35051">
                <a:moveTo>
                  <a:pt x="13716" y="0"/>
                </a:moveTo>
                <a:lnTo>
                  <a:pt x="35051" y="13715"/>
                </a:lnTo>
                <a:lnTo>
                  <a:pt x="21335" y="35051"/>
                </a:lnTo>
                <a:lnTo>
                  <a:pt x="0" y="21335"/>
                </a:lnTo>
                <a:lnTo>
                  <a:pt x="13716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zh-CN" altLang="en-US" sz="2400"/>
          </a:p>
        </p:txBody>
      </p:sp>
      <p:sp>
        <p:nvSpPr>
          <p:cNvPr id="25" name="Freeform 3"/>
          <p:cNvSpPr/>
          <p:nvPr/>
        </p:nvSpPr>
        <p:spPr>
          <a:xfrm>
            <a:off x="2602638" y="3348228"/>
            <a:ext cx="35051" cy="35051"/>
          </a:xfrm>
          <a:custGeom>
            <a:avLst/>
            <a:gdLst>
              <a:gd name="connsiteX0" fmla="*/ 13716 w 35051"/>
              <a:gd name="connsiteY0" fmla="*/ 0 h 35051"/>
              <a:gd name="connsiteX1" fmla="*/ 35051 w 35051"/>
              <a:gd name="connsiteY1" fmla="*/ 15239 h 35051"/>
              <a:gd name="connsiteX2" fmla="*/ 21335 w 35051"/>
              <a:gd name="connsiteY2" fmla="*/ 35051 h 35051"/>
              <a:gd name="connsiteX3" fmla="*/ 0 w 35051"/>
              <a:gd name="connsiteY3" fmla="*/ 21335 h 35051"/>
              <a:gd name="connsiteX4" fmla="*/ 13716 w 35051"/>
              <a:gd name="connsiteY4" fmla="*/ 0 h 350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5051" h="35051">
                <a:moveTo>
                  <a:pt x="13716" y="0"/>
                </a:moveTo>
                <a:lnTo>
                  <a:pt x="35051" y="15239"/>
                </a:lnTo>
                <a:lnTo>
                  <a:pt x="21335" y="35051"/>
                </a:lnTo>
                <a:lnTo>
                  <a:pt x="0" y="21335"/>
                </a:lnTo>
                <a:lnTo>
                  <a:pt x="13716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zh-CN" altLang="en-US" sz="2400"/>
          </a:p>
        </p:txBody>
      </p:sp>
      <p:sp>
        <p:nvSpPr>
          <p:cNvPr id="26" name="Freeform 3"/>
          <p:cNvSpPr/>
          <p:nvPr/>
        </p:nvSpPr>
        <p:spPr>
          <a:xfrm>
            <a:off x="2645310" y="3377184"/>
            <a:ext cx="35051" cy="33527"/>
          </a:xfrm>
          <a:custGeom>
            <a:avLst/>
            <a:gdLst>
              <a:gd name="connsiteX0" fmla="*/ 13715 w 35051"/>
              <a:gd name="connsiteY0" fmla="*/ 0 h 33527"/>
              <a:gd name="connsiteX1" fmla="*/ 35051 w 35051"/>
              <a:gd name="connsiteY1" fmla="*/ 13715 h 33527"/>
              <a:gd name="connsiteX2" fmla="*/ 21335 w 35051"/>
              <a:gd name="connsiteY2" fmla="*/ 33527 h 33527"/>
              <a:gd name="connsiteX3" fmla="*/ 0 w 35051"/>
              <a:gd name="connsiteY3" fmla="*/ 19811 h 33527"/>
              <a:gd name="connsiteX4" fmla="*/ 13715 w 35051"/>
              <a:gd name="connsiteY4" fmla="*/ 0 h 335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5051" h="33527">
                <a:moveTo>
                  <a:pt x="13715" y="0"/>
                </a:moveTo>
                <a:lnTo>
                  <a:pt x="35051" y="13715"/>
                </a:lnTo>
                <a:lnTo>
                  <a:pt x="21335" y="33527"/>
                </a:lnTo>
                <a:lnTo>
                  <a:pt x="0" y="19811"/>
                </a:lnTo>
                <a:lnTo>
                  <a:pt x="13715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zh-CN" altLang="en-US" sz="2400"/>
          </a:p>
        </p:txBody>
      </p:sp>
      <p:sp>
        <p:nvSpPr>
          <p:cNvPr id="27" name="Freeform 3"/>
          <p:cNvSpPr/>
          <p:nvPr/>
        </p:nvSpPr>
        <p:spPr>
          <a:xfrm>
            <a:off x="2686457" y="3404615"/>
            <a:ext cx="35052" cy="33528"/>
          </a:xfrm>
          <a:custGeom>
            <a:avLst/>
            <a:gdLst>
              <a:gd name="connsiteX0" fmla="*/ 13716 w 35052"/>
              <a:gd name="connsiteY0" fmla="*/ 0 h 33528"/>
              <a:gd name="connsiteX1" fmla="*/ 35052 w 35052"/>
              <a:gd name="connsiteY1" fmla="*/ 13716 h 33528"/>
              <a:gd name="connsiteX2" fmla="*/ 21336 w 35052"/>
              <a:gd name="connsiteY2" fmla="*/ 33528 h 33528"/>
              <a:gd name="connsiteX3" fmla="*/ 0 w 35052"/>
              <a:gd name="connsiteY3" fmla="*/ 19812 h 33528"/>
              <a:gd name="connsiteX4" fmla="*/ 13716 w 35052"/>
              <a:gd name="connsiteY4" fmla="*/ 0 h 335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5052" h="33528">
                <a:moveTo>
                  <a:pt x="13716" y="0"/>
                </a:moveTo>
                <a:lnTo>
                  <a:pt x="35052" y="13716"/>
                </a:lnTo>
                <a:lnTo>
                  <a:pt x="21336" y="33528"/>
                </a:lnTo>
                <a:lnTo>
                  <a:pt x="0" y="19812"/>
                </a:lnTo>
                <a:lnTo>
                  <a:pt x="13716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zh-CN" altLang="en-US" sz="2400"/>
          </a:p>
        </p:txBody>
      </p:sp>
      <p:sp>
        <p:nvSpPr>
          <p:cNvPr id="28" name="Freeform 3"/>
          <p:cNvSpPr/>
          <p:nvPr/>
        </p:nvSpPr>
        <p:spPr>
          <a:xfrm>
            <a:off x="2729129" y="3432047"/>
            <a:ext cx="35051" cy="35052"/>
          </a:xfrm>
          <a:custGeom>
            <a:avLst/>
            <a:gdLst>
              <a:gd name="connsiteX0" fmla="*/ 13716 w 35051"/>
              <a:gd name="connsiteY0" fmla="*/ 0 h 35052"/>
              <a:gd name="connsiteX1" fmla="*/ 35052 w 35051"/>
              <a:gd name="connsiteY1" fmla="*/ 13716 h 35052"/>
              <a:gd name="connsiteX2" fmla="*/ 19811 w 35051"/>
              <a:gd name="connsiteY2" fmla="*/ 35052 h 35052"/>
              <a:gd name="connsiteX3" fmla="*/ 0 w 35051"/>
              <a:gd name="connsiteY3" fmla="*/ 19811 h 35052"/>
              <a:gd name="connsiteX4" fmla="*/ 13716 w 35051"/>
              <a:gd name="connsiteY4" fmla="*/ 0 h 3505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5051" h="35052">
                <a:moveTo>
                  <a:pt x="13716" y="0"/>
                </a:moveTo>
                <a:lnTo>
                  <a:pt x="35052" y="13716"/>
                </a:lnTo>
                <a:lnTo>
                  <a:pt x="19811" y="35052"/>
                </a:lnTo>
                <a:lnTo>
                  <a:pt x="0" y="19811"/>
                </a:lnTo>
                <a:lnTo>
                  <a:pt x="13716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zh-CN" altLang="en-US" sz="2400"/>
          </a:p>
        </p:txBody>
      </p:sp>
      <p:sp>
        <p:nvSpPr>
          <p:cNvPr id="29" name="Freeform 3"/>
          <p:cNvSpPr/>
          <p:nvPr/>
        </p:nvSpPr>
        <p:spPr>
          <a:xfrm>
            <a:off x="2770278" y="3459479"/>
            <a:ext cx="35051" cy="35052"/>
          </a:xfrm>
          <a:custGeom>
            <a:avLst/>
            <a:gdLst>
              <a:gd name="connsiteX0" fmla="*/ 13716 w 35051"/>
              <a:gd name="connsiteY0" fmla="*/ 0 h 35052"/>
              <a:gd name="connsiteX1" fmla="*/ 35051 w 35051"/>
              <a:gd name="connsiteY1" fmla="*/ 13716 h 35052"/>
              <a:gd name="connsiteX2" fmla="*/ 21335 w 35051"/>
              <a:gd name="connsiteY2" fmla="*/ 35052 h 35052"/>
              <a:gd name="connsiteX3" fmla="*/ 0 w 35051"/>
              <a:gd name="connsiteY3" fmla="*/ 21335 h 35052"/>
              <a:gd name="connsiteX4" fmla="*/ 13716 w 35051"/>
              <a:gd name="connsiteY4" fmla="*/ 0 h 3505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5051" h="35052">
                <a:moveTo>
                  <a:pt x="13716" y="0"/>
                </a:moveTo>
                <a:lnTo>
                  <a:pt x="35051" y="13716"/>
                </a:lnTo>
                <a:lnTo>
                  <a:pt x="21335" y="35052"/>
                </a:lnTo>
                <a:lnTo>
                  <a:pt x="0" y="21335"/>
                </a:lnTo>
                <a:lnTo>
                  <a:pt x="13716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zh-CN" altLang="en-US" sz="2400"/>
          </a:p>
        </p:txBody>
      </p:sp>
      <p:sp>
        <p:nvSpPr>
          <p:cNvPr id="30" name="Freeform 3"/>
          <p:cNvSpPr/>
          <p:nvPr/>
        </p:nvSpPr>
        <p:spPr>
          <a:xfrm>
            <a:off x="2812950" y="3486911"/>
            <a:ext cx="33527" cy="35052"/>
          </a:xfrm>
          <a:custGeom>
            <a:avLst/>
            <a:gdLst>
              <a:gd name="connsiteX0" fmla="*/ 13716 w 33527"/>
              <a:gd name="connsiteY0" fmla="*/ 0 h 35052"/>
              <a:gd name="connsiteX1" fmla="*/ 33527 w 33527"/>
              <a:gd name="connsiteY1" fmla="*/ 13716 h 35052"/>
              <a:gd name="connsiteX2" fmla="*/ 19811 w 33527"/>
              <a:gd name="connsiteY2" fmla="*/ 35052 h 35052"/>
              <a:gd name="connsiteX3" fmla="*/ 0 w 33527"/>
              <a:gd name="connsiteY3" fmla="*/ 21335 h 35052"/>
              <a:gd name="connsiteX4" fmla="*/ 13716 w 33527"/>
              <a:gd name="connsiteY4" fmla="*/ 0 h 3505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3527" h="35052">
                <a:moveTo>
                  <a:pt x="13716" y="0"/>
                </a:moveTo>
                <a:lnTo>
                  <a:pt x="33527" y="13716"/>
                </a:lnTo>
                <a:lnTo>
                  <a:pt x="19811" y="35052"/>
                </a:lnTo>
                <a:lnTo>
                  <a:pt x="0" y="21335"/>
                </a:lnTo>
                <a:lnTo>
                  <a:pt x="13716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zh-CN" altLang="en-US" sz="2400"/>
          </a:p>
        </p:txBody>
      </p:sp>
      <p:sp>
        <p:nvSpPr>
          <p:cNvPr id="31" name="Freeform 3"/>
          <p:cNvSpPr/>
          <p:nvPr/>
        </p:nvSpPr>
        <p:spPr>
          <a:xfrm>
            <a:off x="2854098" y="3514344"/>
            <a:ext cx="35051" cy="35051"/>
          </a:xfrm>
          <a:custGeom>
            <a:avLst/>
            <a:gdLst>
              <a:gd name="connsiteX0" fmla="*/ 13715 w 35051"/>
              <a:gd name="connsiteY0" fmla="*/ 0 h 35051"/>
              <a:gd name="connsiteX1" fmla="*/ 35051 w 35051"/>
              <a:gd name="connsiteY1" fmla="*/ 13715 h 35051"/>
              <a:gd name="connsiteX2" fmla="*/ 21335 w 35051"/>
              <a:gd name="connsiteY2" fmla="*/ 35052 h 35051"/>
              <a:gd name="connsiteX3" fmla="*/ 0 w 35051"/>
              <a:gd name="connsiteY3" fmla="*/ 21335 h 35051"/>
              <a:gd name="connsiteX4" fmla="*/ 13715 w 35051"/>
              <a:gd name="connsiteY4" fmla="*/ 0 h 350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5051" h="35051">
                <a:moveTo>
                  <a:pt x="13715" y="0"/>
                </a:moveTo>
                <a:lnTo>
                  <a:pt x="35051" y="13715"/>
                </a:lnTo>
                <a:lnTo>
                  <a:pt x="21335" y="35052"/>
                </a:lnTo>
                <a:lnTo>
                  <a:pt x="0" y="21335"/>
                </a:lnTo>
                <a:lnTo>
                  <a:pt x="13715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zh-CN" altLang="en-US" sz="2400"/>
          </a:p>
        </p:txBody>
      </p:sp>
      <p:sp>
        <p:nvSpPr>
          <p:cNvPr id="32" name="Freeform 3"/>
          <p:cNvSpPr/>
          <p:nvPr/>
        </p:nvSpPr>
        <p:spPr>
          <a:xfrm>
            <a:off x="2896769" y="3541776"/>
            <a:ext cx="33528" cy="35051"/>
          </a:xfrm>
          <a:custGeom>
            <a:avLst/>
            <a:gdLst>
              <a:gd name="connsiteX0" fmla="*/ 13716 w 33528"/>
              <a:gd name="connsiteY0" fmla="*/ 0 h 35051"/>
              <a:gd name="connsiteX1" fmla="*/ 33528 w 33528"/>
              <a:gd name="connsiteY1" fmla="*/ 13715 h 35051"/>
              <a:gd name="connsiteX2" fmla="*/ 19811 w 33528"/>
              <a:gd name="connsiteY2" fmla="*/ 35052 h 35051"/>
              <a:gd name="connsiteX3" fmla="*/ 0 w 33528"/>
              <a:gd name="connsiteY3" fmla="*/ 21335 h 35051"/>
              <a:gd name="connsiteX4" fmla="*/ 13716 w 33528"/>
              <a:gd name="connsiteY4" fmla="*/ 0 h 350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3528" h="35051">
                <a:moveTo>
                  <a:pt x="13716" y="0"/>
                </a:moveTo>
                <a:lnTo>
                  <a:pt x="33528" y="13715"/>
                </a:lnTo>
                <a:lnTo>
                  <a:pt x="19811" y="35052"/>
                </a:lnTo>
                <a:lnTo>
                  <a:pt x="0" y="21335"/>
                </a:lnTo>
                <a:lnTo>
                  <a:pt x="13716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zh-CN" altLang="en-US" sz="2400"/>
          </a:p>
        </p:txBody>
      </p:sp>
      <p:sp>
        <p:nvSpPr>
          <p:cNvPr id="33" name="Freeform 3"/>
          <p:cNvSpPr/>
          <p:nvPr/>
        </p:nvSpPr>
        <p:spPr>
          <a:xfrm>
            <a:off x="2937918" y="3569208"/>
            <a:ext cx="35051" cy="35051"/>
          </a:xfrm>
          <a:custGeom>
            <a:avLst/>
            <a:gdLst>
              <a:gd name="connsiteX0" fmla="*/ 13715 w 35051"/>
              <a:gd name="connsiteY0" fmla="*/ 0 h 35051"/>
              <a:gd name="connsiteX1" fmla="*/ 35051 w 35051"/>
              <a:gd name="connsiteY1" fmla="*/ 13715 h 35051"/>
              <a:gd name="connsiteX2" fmla="*/ 21335 w 35051"/>
              <a:gd name="connsiteY2" fmla="*/ 35051 h 35051"/>
              <a:gd name="connsiteX3" fmla="*/ 0 w 35051"/>
              <a:gd name="connsiteY3" fmla="*/ 21335 h 35051"/>
              <a:gd name="connsiteX4" fmla="*/ 13715 w 35051"/>
              <a:gd name="connsiteY4" fmla="*/ 0 h 350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5051" h="35051">
                <a:moveTo>
                  <a:pt x="13715" y="0"/>
                </a:moveTo>
                <a:lnTo>
                  <a:pt x="35051" y="13715"/>
                </a:lnTo>
                <a:lnTo>
                  <a:pt x="21335" y="35051"/>
                </a:lnTo>
                <a:lnTo>
                  <a:pt x="0" y="21335"/>
                </a:lnTo>
                <a:lnTo>
                  <a:pt x="13715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zh-CN" altLang="en-US" sz="2400"/>
          </a:p>
        </p:txBody>
      </p:sp>
      <p:sp>
        <p:nvSpPr>
          <p:cNvPr id="34" name="Freeform 3"/>
          <p:cNvSpPr/>
          <p:nvPr/>
        </p:nvSpPr>
        <p:spPr>
          <a:xfrm>
            <a:off x="2979066" y="3596640"/>
            <a:ext cx="35051" cy="35051"/>
          </a:xfrm>
          <a:custGeom>
            <a:avLst/>
            <a:gdLst>
              <a:gd name="connsiteX0" fmla="*/ 15239 w 35051"/>
              <a:gd name="connsiteY0" fmla="*/ 0 h 35051"/>
              <a:gd name="connsiteX1" fmla="*/ 35052 w 35051"/>
              <a:gd name="connsiteY1" fmla="*/ 13715 h 35051"/>
              <a:gd name="connsiteX2" fmla="*/ 21335 w 35051"/>
              <a:gd name="connsiteY2" fmla="*/ 35051 h 35051"/>
              <a:gd name="connsiteX3" fmla="*/ 0 w 35051"/>
              <a:gd name="connsiteY3" fmla="*/ 21335 h 35051"/>
              <a:gd name="connsiteX4" fmla="*/ 15239 w 35051"/>
              <a:gd name="connsiteY4" fmla="*/ 0 h 350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5051" h="35051">
                <a:moveTo>
                  <a:pt x="15239" y="0"/>
                </a:moveTo>
                <a:lnTo>
                  <a:pt x="35052" y="13715"/>
                </a:lnTo>
                <a:lnTo>
                  <a:pt x="21335" y="35051"/>
                </a:lnTo>
                <a:lnTo>
                  <a:pt x="0" y="21335"/>
                </a:lnTo>
                <a:lnTo>
                  <a:pt x="15239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zh-CN" altLang="en-US" sz="2400"/>
          </a:p>
        </p:txBody>
      </p:sp>
      <p:sp>
        <p:nvSpPr>
          <p:cNvPr id="35" name="Freeform 3"/>
          <p:cNvSpPr/>
          <p:nvPr/>
        </p:nvSpPr>
        <p:spPr>
          <a:xfrm>
            <a:off x="3021737" y="3624071"/>
            <a:ext cx="35052" cy="35052"/>
          </a:xfrm>
          <a:custGeom>
            <a:avLst/>
            <a:gdLst>
              <a:gd name="connsiteX0" fmla="*/ 13716 w 35052"/>
              <a:gd name="connsiteY0" fmla="*/ 0 h 35052"/>
              <a:gd name="connsiteX1" fmla="*/ 35052 w 35052"/>
              <a:gd name="connsiteY1" fmla="*/ 13716 h 35052"/>
              <a:gd name="connsiteX2" fmla="*/ 21336 w 35052"/>
              <a:gd name="connsiteY2" fmla="*/ 35052 h 35052"/>
              <a:gd name="connsiteX3" fmla="*/ 0 w 35052"/>
              <a:gd name="connsiteY3" fmla="*/ 21336 h 35052"/>
              <a:gd name="connsiteX4" fmla="*/ 13716 w 35052"/>
              <a:gd name="connsiteY4" fmla="*/ 0 h 3505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5052" h="35052">
                <a:moveTo>
                  <a:pt x="13716" y="0"/>
                </a:moveTo>
                <a:lnTo>
                  <a:pt x="35052" y="13716"/>
                </a:lnTo>
                <a:lnTo>
                  <a:pt x="21336" y="35052"/>
                </a:lnTo>
                <a:lnTo>
                  <a:pt x="0" y="21336"/>
                </a:lnTo>
                <a:lnTo>
                  <a:pt x="13716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zh-CN" altLang="en-US" sz="2400"/>
          </a:p>
        </p:txBody>
      </p:sp>
      <p:sp>
        <p:nvSpPr>
          <p:cNvPr id="36" name="Freeform 3"/>
          <p:cNvSpPr/>
          <p:nvPr/>
        </p:nvSpPr>
        <p:spPr>
          <a:xfrm>
            <a:off x="3062886" y="3651503"/>
            <a:ext cx="35051" cy="35052"/>
          </a:xfrm>
          <a:custGeom>
            <a:avLst/>
            <a:gdLst>
              <a:gd name="connsiteX0" fmla="*/ 13715 w 35051"/>
              <a:gd name="connsiteY0" fmla="*/ 0 h 35052"/>
              <a:gd name="connsiteX1" fmla="*/ 35051 w 35051"/>
              <a:gd name="connsiteY1" fmla="*/ 15240 h 35052"/>
              <a:gd name="connsiteX2" fmla="*/ 21335 w 35051"/>
              <a:gd name="connsiteY2" fmla="*/ 35052 h 35052"/>
              <a:gd name="connsiteX3" fmla="*/ 0 w 35051"/>
              <a:gd name="connsiteY3" fmla="*/ 21336 h 35052"/>
              <a:gd name="connsiteX4" fmla="*/ 13715 w 35051"/>
              <a:gd name="connsiteY4" fmla="*/ 0 h 3505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5051" h="35052">
                <a:moveTo>
                  <a:pt x="13715" y="0"/>
                </a:moveTo>
                <a:lnTo>
                  <a:pt x="35051" y="15240"/>
                </a:lnTo>
                <a:lnTo>
                  <a:pt x="21335" y="35052"/>
                </a:lnTo>
                <a:lnTo>
                  <a:pt x="0" y="21336"/>
                </a:lnTo>
                <a:lnTo>
                  <a:pt x="13715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zh-CN" altLang="en-US" sz="2400"/>
          </a:p>
        </p:txBody>
      </p:sp>
      <p:sp>
        <p:nvSpPr>
          <p:cNvPr id="37" name="Freeform 3"/>
          <p:cNvSpPr/>
          <p:nvPr/>
        </p:nvSpPr>
        <p:spPr>
          <a:xfrm>
            <a:off x="3105557" y="3680459"/>
            <a:ext cx="35052" cy="33528"/>
          </a:xfrm>
          <a:custGeom>
            <a:avLst/>
            <a:gdLst>
              <a:gd name="connsiteX0" fmla="*/ 13716 w 35052"/>
              <a:gd name="connsiteY0" fmla="*/ 0 h 33528"/>
              <a:gd name="connsiteX1" fmla="*/ 35052 w 35052"/>
              <a:gd name="connsiteY1" fmla="*/ 13716 h 33528"/>
              <a:gd name="connsiteX2" fmla="*/ 21335 w 35052"/>
              <a:gd name="connsiteY2" fmla="*/ 33528 h 33528"/>
              <a:gd name="connsiteX3" fmla="*/ 0 w 35052"/>
              <a:gd name="connsiteY3" fmla="*/ 19811 h 33528"/>
              <a:gd name="connsiteX4" fmla="*/ 13716 w 35052"/>
              <a:gd name="connsiteY4" fmla="*/ 0 h 335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5052" h="33528">
                <a:moveTo>
                  <a:pt x="13716" y="0"/>
                </a:moveTo>
                <a:lnTo>
                  <a:pt x="35052" y="13716"/>
                </a:lnTo>
                <a:lnTo>
                  <a:pt x="21335" y="33528"/>
                </a:lnTo>
                <a:lnTo>
                  <a:pt x="0" y="19811"/>
                </a:lnTo>
                <a:lnTo>
                  <a:pt x="13716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zh-CN" altLang="en-US" sz="2400"/>
          </a:p>
        </p:txBody>
      </p:sp>
      <p:sp>
        <p:nvSpPr>
          <p:cNvPr id="38" name="Freeform 3"/>
          <p:cNvSpPr/>
          <p:nvPr/>
        </p:nvSpPr>
        <p:spPr>
          <a:xfrm>
            <a:off x="3146705" y="3707891"/>
            <a:ext cx="35052" cy="33528"/>
          </a:xfrm>
          <a:custGeom>
            <a:avLst/>
            <a:gdLst>
              <a:gd name="connsiteX0" fmla="*/ 13716 w 35052"/>
              <a:gd name="connsiteY0" fmla="*/ 0 h 33528"/>
              <a:gd name="connsiteX1" fmla="*/ 35052 w 35052"/>
              <a:gd name="connsiteY1" fmla="*/ 13716 h 33528"/>
              <a:gd name="connsiteX2" fmla="*/ 21336 w 35052"/>
              <a:gd name="connsiteY2" fmla="*/ 33528 h 33528"/>
              <a:gd name="connsiteX3" fmla="*/ 0 w 35052"/>
              <a:gd name="connsiteY3" fmla="*/ 19811 h 33528"/>
              <a:gd name="connsiteX4" fmla="*/ 13716 w 35052"/>
              <a:gd name="connsiteY4" fmla="*/ 0 h 335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5052" h="33528">
                <a:moveTo>
                  <a:pt x="13716" y="0"/>
                </a:moveTo>
                <a:lnTo>
                  <a:pt x="35052" y="13716"/>
                </a:lnTo>
                <a:lnTo>
                  <a:pt x="21336" y="33528"/>
                </a:lnTo>
                <a:lnTo>
                  <a:pt x="0" y="19811"/>
                </a:lnTo>
                <a:lnTo>
                  <a:pt x="13716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zh-CN" altLang="en-US" sz="2400"/>
          </a:p>
        </p:txBody>
      </p:sp>
      <p:sp>
        <p:nvSpPr>
          <p:cNvPr id="39" name="Freeform 3"/>
          <p:cNvSpPr/>
          <p:nvPr/>
        </p:nvSpPr>
        <p:spPr>
          <a:xfrm>
            <a:off x="3189378" y="3735323"/>
            <a:ext cx="35052" cy="35052"/>
          </a:xfrm>
          <a:custGeom>
            <a:avLst/>
            <a:gdLst>
              <a:gd name="connsiteX0" fmla="*/ 13715 w 35052"/>
              <a:gd name="connsiteY0" fmla="*/ 0 h 35052"/>
              <a:gd name="connsiteX1" fmla="*/ 35052 w 35052"/>
              <a:gd name="connsiteY1" fmla="*/ 13716 h 35052"/>
              <a:gd name="connsiteX2" fmla="*/ 19811 w 35052"/>
              <a:gd name="connsiteY2" fmla="*/ 35052 h 35052"/>
              <a:gd name="connsiteX3" fmla="*/ 0 w 35052"/>
              <a:gd name="connsiteY3" fmla="*/ 19811 h 35052"/>
              <a:gd name="connsiteX4" fmla="*/ 13715 w 35052"/>
              <a:gd name="connsiteY4" fmla="*/ 0 h 3505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5052" h="35052">
                <a:moveTo>
                  <a:pt x="13715" y="0"/>
                </a:moveTo>
                <a:lnTo>
                  <a:pt x="35052" y="13716"/>
                </a:lnTo>
                <a:lnTo>
                  <a:pt x="19811" y="35052"/>
                </a:lnTo>
                <a:lnTo>
                  <a:pt x="0" y="19811"/>
                </a:lnTo>
                <a:lnTo>
                  <a:pt x="13715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zh-CN" altLang="en-US" sz="2400"/>
          </a:p>
        </p:txBody>
      </p:sp>
      <p:sp>
        <p:nvSpPr>
          <p:cNvPr id="40" name="Freeform 3"/>
          <p:cNvSpPr/>
          <p:nvPr/>
        </p:nvSpPr>
        <p:spPr>
          <a:xfrm>
            <a:off x="3230525" y="3762755"/>
            <a:ext cx="35052" cy="35051"/>
          </a:xfrm>
          <a:custGeom>
            <a:avLst/>
            <a:gdLst>
              <a:gd name="connsiteX0" fmla="*/ 13716 w 35052"/>
              <a:gd name="connsiteY0" fmla="*/ 0 h 35051"/>
              <a:gd name="connsiteX1" fmla="*/ 35052 w 35052"/>
              <a:gd name="connsiteY1" fmla="*/ 13715 h 35051"/>
              <a:gd name="connsiteX2" fmla="*/ 21335 w 35052"/>
              <a:gd name="connsiteY2" fmla="*/ 35052 h 35051"/>
              <a:gd name="connsiteX3" fmla="*/ 0 w 35052"/>
              <a:gd name="connsiteY3" fmla="*/ 21335 h 35051"/>
              <a:gd name="connsiteX4" fmla="*/ 13716 w 35052"/>
              <a:gd name="connsiteY4" fmla="*/ 0 h 350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5052" h="35051">
                <a:moveTo>
                  <a:pt x="13716" y="0"/>
                </a:moveTo>
                <a:lnTo>
                  <a:pt x="35052" y="13715"/>
                </a:lnTo>
                <a:lnTo>
                  <a:pt x="21335" y="35052"/>
                </a:lnTo>
                <a:lnTo>
                  <a:pt x="0" y="21335"/>
                </a:lnTo>
                <a:lnTo>
                  <a:pt x="13716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zh-CN" altLang="en-US" sz="2400"/>
          </a:p>
        </p:txBody>
      </p:sp>
      <p:sp>
        <p:nvSpPr>
          <p:cNvPr id="41" name="Freeform 3"/>
          <p:cNvSpPr/>
          <p:nvPr/>
        </p:nvSpPr>
        <p:spPr>
          <a:xfrm>
            <a:off x="3273198" y="3790188"/>
            <a:ext cx="33527" cy="35051"/>
          </a:xfrm>
          <a:custGeom>
            <a:avLst/>
            <a:gdLst>
              <a:gd name="connsiteX0" fmla="*/ 13715 w 33527"/>
              <a:gd name="connsiteY0" fmla="*/ 0 h 35051"/>
              <a:gd name="connsiteX1" fmla="*/ 33527 w 33527"/>
              <a:gd name="connsiteY1" fmla="*/ 13715 h 35051"/>
              <a:gd name="connsiteX2" fmla="*/ 19811 w 33527"/>
              <a:gd name="connsiteY2" fmla="*/ 35052 h 35051"/>
              <a:gd name="connsiteX3" fmla="*/ 0 w 33527"/>
              <a:gd name="connsiteY3" fmla="*/ 21335 h 35051"/>
              <a:gd name="connsiteX4" fmla="*/ 13715 w 33527"/>
              <a:gd name="connsiteY4" fmla="*/ 0 h 350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3527" h="35051">
                <a:moveTo>
                  <a:pt x="13715" y="0"/>
                </a:moveTo>
                <a:lnTo>
                  <a:pt x="33527" y="13715"/>
                </a:lnTo>
                <a:lnTo>
                  <a:pt x="19811" y="35052"/>
                </a:lnTo>
                <a:lnTo>
                  <a:pt x="0" y="21335"/>
                </a:lnTo>
                <a:lnTo>
                  <a:pt x="13715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zh-CN" altLang="en-US" sz="2400"/>
          </a:p>
        </p:txBody>
      </p:sp>
      <p:sp>
        <p:nvSpPr>
          <p:cNvPr id="42" name="Freeform 3"/>
          <p:cNvSpPr/>
          <p:nvPr/>
        </p:nvSpPr>
        <p:spPr>
          <a:xfrm>
            <a:off x="3314345" y="3817620"/>
            <a:ext cx="35051" cy="35051"/>
          </a:xfrm>
          <a:custGeom>
            <a:avLst/>
            <a:gdLst>
              <a:gd name="connsiteX0" fmla="*/ 13715 w 35051"/>
              <a:gd name="connsiteY0" fmla="*/ 0 h 35051"/>
              <a:gd name="connsiteX1" fmla="*/ 35052 w 35051"/>
              <a:gd name="connsiteY1" fmla="*/ 13715 h 35051"/>
              <a:gd name="connsiteX2" fmla="*/ 21335 w 35051"/>
              <a:gd name="connsiteY2" fmla="*/ 35051 h 35051"/>
              <a:gd name="connsiteX3" fmla="*/ 0 w 35051"/>
              <a:gd name="connsiteY3" fmla="*/ 21335 h 35051"/>
              <a:gd name="connsiteX4" fmla="*/ 13715 w 35051"/>
              <a:gd name="connsiteY4" fmla="*/ 0 h 350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5051" h="35051">
                <a:moveTo>
                  <a:pt x="13715" y="0"/>
                </a:moveTo>
                <a:lnTo>
                  <a:pt x="35052" y="13715"/>
                </a:lnTo>
                <a:lnTo>
                  <a:pt x="21335" y="35051"/>
                </a:lnTo>
                <a:lnTo>
                  <a:pt x="0" y="21335"/>
                </a:lnTo>
                <a:lnTo>
                  <a:pt x="13715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zh-CN" altLang="en-US" sz="2400"/>
          </a:p>
        </p:txBody>
      </p:sp>
      <p:sp>
        <p:nvSpPr>
          <p:cNvPr id="43" name="Freeform 3"/>
          <p:cNvSpPr/>
          <p:nvPr/>
        </p:nvSpPr>
        <p:spPr>
          <a:xfrm>
            <a:off x="3357018" y="3845052"/>
            <a:ext cx="33527" cy="35051"/>
          </a:xfrm>
          <a:custGeom>
            <a:avLst/>
            <a:gdLst>
              <a:gd name="connsiteX0" fmla="*/ 13715 w 33527"/>
              <a:gd name="connsiteY0" fmla="*/ 0 h 35051"/>
              <a:gd name="connsiteX1" fmla="*/ 33527 w 33527"/>
              <a:gd name="connsiteY1" fmla="*/ 13715 h 35051"/>
              <a:gd name="connsiteX2" fmla="*/ 19811 w 33527"/>
              <a:gd name="connsiteY2" fmla="*/ 35051 h 35051"/>
              <a:gd name="connsiteX3" fmla="*/ 0 w 33527"/>
              <a:gd name="connsiteY3" fmla="*/ 21335 h 35051"/>
              <a:gd name="connsiteX4" fmla="*/ 13715 w 33527"/>
              <a:gd name="connsiteY4" fmla="*/ 0 h 350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3527" h="35051">
                <a:moveTo>
                  <a:pt x="13715" y="0"/>
                </a:moveTo>
                <a:lnTo>
                  <a:pt x="33527" y="13715"/>
                </a:lnTo>
                <a:lnTo>
                  <a:pt x="19811" y="35051"/>
                </a:lnTo>
                <a:lnTo>
                  <a:pt x="0" y="21335"/>
                </a:lnTo>
                <a:lnTo>
                  <a:pt x="13715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zh-CN" altLang="en-US" sz="2400"/>
          </a:p>
        </p:txBody>
      </p:sp>
      <p:sp>
        <p:nvSpPr>
          <p:cNvPr id="44" name="Freeform 3"/>
          <p:cNvSpPr/>
          <p:nvPr/>
        </p:nvSpPr>
        <p:spPr>
          <a:xfrm>
            <a:off x="3398166" y="3872484"/>
            <a:ext cx="35051" cy="35051"/>
          </a:xfrm>
          <a:custGeom>
            <a:avLst/>
            <a:gdLst>
              <a:gd name="connsiteX0" fmla="*/ 13715 w 35051"/>
              <a:gd name="connsiteY0" fmla="*/ 0 h 35051"/>
              <a:gd name="connsiteX1" fmla="*/ 35052 w 35051"/>
              <a:gd name="connsiteY1" fmla="*/ 13715 h 35051"/>
              <a:gd name="connsiteX2" fmla="*/ 21335 w 35051"/>
              <a:gd name="connsiteY2" fmla="*/ 35051 h 35051"/>
              <a:gd name="connsiteX3" fmla="*/ 0 w 35051"/>
              <a:gd name="connsiteY3" fmla="*/ 21335 h 35051"/>
              <a:gd name="connsiteX4" fmla="*/ 13715 w 35051"/>
              <a:gd name="connsiteY4" fmla="*/ 0 h 350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5051" h="35051">
                <a:moveTo>
                  <a:pt x="13715" y="0"/>
                </a:moveTo>
                <a:lnTo>
                  <a:pt x="35052" y="13715"/>
                </a:lnTo>
                <a:lnTo>
                  <a:pt x="21335" y="35051"/>
                </a:lnTo>
                <a:lnTo>
                  <a:pt x="0" y="21335"/>
                </a:lnTo>
                <a:lnTo>
                  <a:pt x="13715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zh-CN" altLang="en-US" sz="2400"/>
          </a:p>
        </p:txBody>
      </p:sp>
      <p:sp>
        <p:nvSpPr>
          <p:cNvPr id="45" name="Freeform 3"/>
          <p:cNvSpPr/>
          <p:nvPr/>
        </p:nvSpPr>
        <p:spPr>
          <a:xfrm>
            <a:off x="3440837" y="3899915"/>
            <a:ext cx="33528" cy="35052"/>
          </a:xfrm>
          <a:custGeom>
            <a:avLst/>
            <a:gdLst>
              <a:gd name="connsiteX0" fmla="*/ 13716 w 33528"/>
              <a:gd name="connsiteY0" fmla="*/ 0 h 35052"/>
              <a:gd name="connsiteX1" fmla="*/ 33528 w 33528"/>
              <a:gd name="connsiteY1" fmla="*/ 13716 h 35052"/>
              <a:gd name="connsiteX2" fmla="*/ 19811 w 33528"/>
              <a:gd name="connsiteY2" fmla="*/ 35052 h 35052"/>
              <a:gd name="connsiteX3" fmla="*/ 0 w 33528"/>
              <a:gd name="connsiteY3" fmla="*/ 21336 h 35052"/>
              <a:gd name="connsiteX4" fmla="*/ 13716 w 33528"/>
              <a:gd name="connsiteY4" fmla="*/ 0 h 3505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3528" h="35052">
                <a:moveTo>
                  <a:pt x="13716" y="0"/>
                </a:moveTo>
                <a:lnTo>
                  <a:pt x="33528" y="13716"/>
                </a:lnTo>
                <a:lnTo>
                  <a:pt x="19811" y="35052"/>
                </a:lnTo>
                <a:lnTo>
                  <a:pt x="0" y="21336"/>
                </a:lnTo>
                <a:lnTo>
                  <a:pt x="13716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zh-CN" altLang="en-US" sz="2400"/>
          </a:p>
        </p:txBody>
      </p:sp>
      <p:sp>
        <p:nvSpPr>
          <p:cNvPr id="46" name="Freeform 3"/>
          <p:cNvSpPr/>
          <p:nvPr/>
        </p:nvSpPr>
        <p:spPr>
          <a:xfrm>
            <a:off x="3481986" y="3927347"/>
            <a:ext cx="35051" cy="35052"/>
          </a:xfrm>
          <a:custGeom>
            <a:avLst/>
            <a:gdLst>
              <a:gd name="connsiteX0" fmla="*/ 13715 w 35051"/>
              <a:gd name="connsiteY0" fmla="*/ 0 h 35052"/>
              <a:gd name="connsiteX1" fmla="*/ 35051 w 35051"/>
              <a:gd name="connsiteY1" fmla="*/ 13716 h 35052"/>
              <a:gd name="connsiteX2" fmla="*/ 21335 w 35051"/>
              <a:gd name="connsiteY2" fmla="*/ 35052 h 35052"/>
              <a:gd name="connsiteX3" fmla="*/ 0 w 35051"/>
              <a:gd name="connsiteY3" fmla="*/ 21336 h 35052"/>
              <a:gd name="connsiteX4" fmla="*/ 13715 w 35051"/>
              <a:gd name="connsiteY4" fmla="*/ 0 h 3505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5051" h="35052">
                <a:moveTo>
                  <a:pt x="13715" y="0"/>
                </a:moveTo>
                <a:lnTo>
                  <a:pt x="35051" y="13716"/>
                </a:lnTo>
                <a:lnTo>
                  <a:pt x="21335" y="35052"/>
                </a:lnTo>
                <a:lnTo>
                  <a:pt x="0" y="21336"/>
                </a:lnTo>
                <a:lnTo>
                  <a:pt x="13715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zh-CN" altLang="en-US" sz="2400"/>
          </a:p>
        </p:txBody>
      </p:sp>
      <p:sp>
        <p:nvSpPr>
          <p:cNvPr id="47" name="Freeform 3"/>
          <p:cNvSpPr/>
          <p:nvPr/>
        </p:nvSpPr>
        <p:spPr>
          <a:xfrm>
            <a:off x="4839869" y="4081271"/>
            <a:ext cx="1418844" cy="16764"/>
          </a:xfrm>
          <a:custGeom>
            <a:avLst/>
            <a:gdLst>
              <a:gd name="connsiteX0" fmla="*/ 0 w 1418844"/>
              <a:gd name="connsiteY0" fmla="*/ 8382 h 16764"/>
              <a:gd name="connsiteX1" fmla="*/ 1418844 w 1418844"/>
              <a:gd name="connsiteY1" fmla="*/ 8382 h 1676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418844" h="16764">
                <a:moveTo>
                  <a:pt x="0" y="8382"/>
                </a:moveTo>
                <a:lnTo>
                  <a:pt x="1418844" y="8382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l"/>
            <a:endParaRPr lang="zh-CN" altLang="en-US" sz="2400"/>
          </a:p>
        </p:txBody>
      </p:sp>
      <p:sp>
        <p:nvSpPr>
          <p:cNvPr id="48" name="Freeform 3"/>
          <p:cNvSpPr/>
          <p:nvPr/>
        </p:nvSpPr>
        <p:spPr>
          <a:xfrm>
            <a:off x="3475890" y="1917192"/>
            <a:ext cx="1677923" cy="27431"/>
          </a:xfrm>
          <a:custGeom>
            <a:avLst/>
            <a:gdLst>
              <a:gd name="connsiteX0" fmla="*/ 0 w 1677923"/>
              <a:gd name="connsiteY0" fmla="*/ 13716 h 27431"/>
              <a:gd name="connsiteX1" fmla="*/ 1677923 w 1677923"/>
              <a:gd name="connsiteY1" fmla="*/ 13716 h 2743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677923" h="27431">
                <a:moveTo>
                  <a:pt x="0" y="13716"/>
                </a:moveTo>
                <a:lnTo>
                  <a:pt x="1677923" y="13716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l"/>
            <a:endParaRPr lang="zh-CN" altLang="en-US" sz="2400"/>
          </a:p>
        </p:txBody>
      </p:sp>
      <p:sp>
        <p:nvSpPr>
          <p:cNvPr id="49" name="Freeform 3"/>
          <p:cNvSpPr/>
          <p:nvPr/>
        </p:nvSpPr>
        <p:spPr>
          <a:xfrm>
            <a:off x="3603905" y="5524500"/>
            <a:ext cx="1418844" cy="24384"/>
          </a:xfrm>
          <a:custGeom>
            <a:avLst/>
            <a:gdLst>
              <a:gd name="connsiteX0" fmla="*/ 0 w 1418844"/>
              <a:gd name="connsiteY0" fmla="*/ 12192 h 24384"/>
              <a:gd name="connsiteX1" fmla="*/ 1418844 w 1418844"/>
              <a:gd name="connsiteY1" fmla="*/ 12192 h 243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418844" h="24384">
                <a:moveTo>
                  <a:pt x="0" y="12192"/>
                </a:moveTo>
                <a:lnTo>
                  <a:pt x="1418844" y="12192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l"/>
            <a:endParaRPr lang="zh-CN" altLang="en-US" sz="2400"/>
          </a:p>
        </p:txBody>
      </p:sp>
      <p:sp>
        <p:nvSpPr>
          <p:cNvPr id="50" name="Freeform 3"/>
          <p:cNvSpPr/>
          <p:nvPr/>
        </p:nvSpPr>
        <p:spPr>
          <a:xfrm>
            <a:off x="1996085" y="3560064"/>
            <a:ext cx="704088" cy="16764"/>
          </a:xfrm>
          <a:custGeom>
            <a:avLst/>
            <a:gdLst>
              <a:gd name="connsiteX0" fmla="*/ 0 w 704088"/>
              <a:gd name="connsiteY0" fmla="*/ 8382 h 16764"/>
              <a:gd name="connsiteX1" fmla="*/ 704088 w 704088"/>
              <a:gd name="connsiteY1" fmla="*/ 8382 h 1676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04088" h="16764">
                <a:moveTo>
                  <a:pt x="0" y="8382"/>
                </a:moveTo>
                <a:lnTo>
                  <a:pt x="704088" y="8382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l"/>
            <a:endParaRPr lang="zh-CN" altLang="en-US" sz="2400"/>
          </a:p>
        </p:txBody>
      </p:sp>
      <p:sp>
        <p:nvSpPr>
          <p:cNvPr id="51" name="Freeform 3"/>
          <p:cNvSpPr/>
          <p:nvPr/>
        </p:nvSpPr>
        <p:spPr>
          <a:xfrm>
            <a:off x="1758341" y="4901184"/>
            <a:ext cx="1333500" cy="16764"/>
          </a:xfrm>
          <a:custGeom>
            <a:avLst/>
            <a:gdLst>
              <a:gd name="connsiteX0" fmla="*/ 0 w 1333500"/>
              <a:gd name="connsiteY0" fmla="*/ 8382 h 16764"/>
              <a:gd name="connsiteX1" fmla="*/ 1333500 w 1333500"/>
              <a:gd name="connsiteY1" fmla="*/ 8382 h 1676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33500" h="16764">
                <a:moveTo>
                  <a:pt x="0" y="8382"/>
                </a:moveTo>
                <a:lnTo>
                  <a:pt x="1333500" y="8382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l"/>
            <a:endParaRPr lang="zh-CN" altLang="en-US" sz="2400"/>
          </a:p>
        </p:txBody>
      </p:sp>
      <p:pic>
        <p:nvPicPr>
          <p:cNvPr id="52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361590" y="3708400"/>
            <a:ext cx="1016000" cy="1358900"/>
          </a:xfrm>
          <a:prstGeom prst="rect">
            <a:avLst/>
          </a:prstGeom>
          <a:noFill/>
        </p:spPr>
      </p:pic>
      <p:pic>
        <p:nvPicPr>
          <p:cNvPr id="5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390290" y="4076700"/>
            <a:ext cx="266700" cy="444500"/>
          </a:xfrm>
          <a:prstGeom prst="rect">
            <a:avLst/>
          </a:prstGeom>
          <a:noFill/>
        </p:spPr>
      </p:pic>
      <p:sp>
        <p:nvSpPr>
          <p:cNvPr id="54" name="TextBox 1"/>
          <p:cNvSpPr txBox="1"/>
          <p:nvPr/>
        </p:nvSpPr>
        <p:spPr>
          <a:xfrm>
            <a:off x="3844190" y="4203700"/>
            <a:ext cx="430374" cy="21287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1300"/>
              </a:lnSpc>
              <a:tabLst/>
            </a:pPr>
            <a:r>
              <a:rPr lang="en-US" altLang="zh-CN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Wait</a:t>
            </a:r>
          </a:p>
        </p:txBody>
      </p:sp>
      <p:sp>
        <p:nvSpPr>
          <p:cNvPr id="55" name="TextBox 1"/>
          <p:cNvSpPr txBox="1"/>
          <p:nvPr/>
        </p:nvSpPr>
        <p:spPr>
          <a:xfrm>
            <a:off x="4822090" y="4152900"/>
            <a:ext cx="2731517" cy="90537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1100"/>
              </a:lnSpc>
              <a:tabLst/>
            </a:pPr>
            <a:r>
              <a:rPr lang="en-US" altLang="zh-CN" sz="160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start_timer</a:t>
            </a:r>
          </a:p>
          <a:p>
            <a:pPr algn="l">
              <a:lnSpc>
                <a:spcPts val="1400"/>
              </a:lnSpc>
              <a:tabLst/>
            </a:pPr>
            <a:r>
              <a:rPr lang="en-US" altLang="zh-CN" sz="160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udt_send(sndpkt[base])</a:t>
            </a:r>
          </a:p>
          <a:p>
            <a:pPr algn="l">
              <a:lnSpc>
                <a:spcPts val="1400"/>
              </a:lnSpc>
              <a:tabLst/>
            </a:pPr>
            <a:r>
              <a:rPr lang="en-US" altLang="zh-CN" sz="160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udt_send(sndpkt[base+1])</a:t>
            </a:r>
          </a:p>
          <a:p>
            <a:pPr algn="l">
              <a:lnSpc>
                <a:spcPts val="1400"/>
              </a:lnSpc>
              <a:tabLst/>
            </a:pPr>
            <a:r>
              <a:rPr lang="en-US" altLang="zh-CN" sz="160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…</a:t>
            </a:r>
          </a:p>
          <a:p>
            <a:pPr algn="l">
              <a:lnSpc>
                <a:spcPts val="1400"/>
              </a:lnSpc>
              <a:tabLst/>
            </a:pPr>
            <a:r>
              <a:rPr lang="en-US" altLang="zh-CN" sz="160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udt_send(sndpkt[nextseqnum-1])</a:t>
            </a:r>
          </a:p>
        </p:txBody>
      </p:sp>
      <p:sp>
        <p:nvSpPr>
          <p:cNvPr id="56" name="TextBox 1"/>
          <p:cNvSpPr txBox="1"/>
          <p:nvPr/>
        </p:nvSpPr>
        <p:spPr>
          <a:xfrm>
            <a:off x="4834790" y="3924300"/>
            <a:ext cx="629981" cy="18723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1100"/>
              </a:lnSpc>
              <a:tabLst/>
            </a:pPr>
            <a:r>
              <a:rPr lang="en-US" altLang="zh-CN" sz="16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timeout</a:t>
            </a:r>
          </a:p>
        </p:txBody>
      </p:sp>
      <p:sp>
        <p:nvSpPr>
          <p:cNvPr id="57" name="TextBox 1"/>
          <p:cNvSpPr txBox="1"/>
          <p:nvPr/>
        </p:nvSpPr>
        <p:spPr>
          <a:xfrm>
            <a:off x="2599590" y="1092200"/>
            <a:ext cx="5964774" cy="228985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3300"/>
              </a:lnSpc>
              <a:tabLst>
                <a:tab pos="850900" algn="l"/>
                <a:tab pos="1028700" algn="l"/>
                <a:tab pos="1155700" algn="l"/>
              </a:tabLst>
            </a:pPr>
            <a:r>
              <a:rPr lang="en-US" altLang="zh-CN" sz="3600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GBN:</a:t>
            </a:r>
            <a:r>
              <a:rPr lang="en-US" altLang="zh-CN" sz="3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600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发送方扩展</a:t>
            </a:r>
            <a:r>
              <a:rPr lang="en-US" altLang="zh-CN" sz="3600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FSM</a:t>
            </a:r>
          </a:p>
          <a:p>
            <a:pPr algn="l">
              <a:lnSpc>
                <a:spcPts val="1000"/>
              </a:lnSpc>
            </a:pPr>
            <a:endParaRPr lang="en-US" altLang="zh-CN" sz="2400" dirty="0" smtClean="0"/>
          </a:p>
          <a:p>
            <a:pPr algn="l">
              <a:lnSpc>
                <a:spcPts val="1000"/>
              </a:lnSpc>
            </a:pPr>
            <a:endParaRPr lang="en-US" altLang="zh-CN" sz="2400" dirty="0" smtClean="0"/>
          </a:p>
          <a:p>
            <a:pPr algn="l">
              <a:lnSpc>
                <a:spcPts val="1300"/>
              </a:lnSpc>
              <a:tabLst>
                <a:tab pos="850900" algn="l"/>
                <a:tab pos="1028700" algn="l"/>
                <a:tab pos="1155700" algn="l"/>
              </a:tabLst>
            </a:pPr>
            <a:r>
              <a:rPr lang="en-US" altLang="zh-CN" sz="2400" dirty="0" smtClean="0"/>
              <a:t>	</a:t>
            </a:r>
            <a:r>
              <a:rPr lang="en-US" altLang="zh-CN" sz="160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rdt_send(data)</a:t>
            </a:r>
          </a:p>
          <a:p>
            <a:pPr algn="l">
              <a:lnSpc>
                <a:spcPts val="1000"/>
              </a:lnSpc>
            </a:pPr>
            <a:endParaRPr lang="en-US" altLang="zh-CN" sz="2400" dirty="0" smtClean="0"/>
          </a:p>
          <a:p>
            <a:pPr algn="l">
              <a:lnSpc>
                <a:spcPts val="1300"/>
              </a:lnSpc>
              <a:tabLst>
                <a:tab pos="850900" algn="l"/>
                <a:tab pos="1028700" algn="l"/>
                <a:tab pos="1155700" algn="l"/>
              </a:tabLst>
            </a:pPr>
            <a:r>
              <a:rPr lang="en-US" altLang="zh-CN" sz="2400" dirty="0" smtClean="0"/>
              <a:t>	</a:t>
            </a:r>
            <a:r>
              <a:rPr lang="en-US" altLang="zh-CN" sz="160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if</a:t>
            </a:r>
            <a:r>
              <a:rPr lang="en-US" altLang="zh-CN" sz="1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16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nextseqnum</a:t>
            </a:r>
            <a:r>
              <a:rPr lang="en-US" altLang="zh-CN" sz="1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&lt;</a:t>
            </a:r>
            <a:r>
              <a:rPr lang="en-US" altLang="zh-CN" sz="1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base+N</a:t>
            </a:r>
            <a:r>
              <a:rPr lang="en-US" altLang="zh-CN" sz="160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zh-CN" sz="1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{</a:t>
            </a:r>
          </a:p>
          <a:p>
            <a:pPr algn="l">
              <a:lnSpc>
                <a:spcPts val="1400"/>
              </a:lnSpc>
              <a:tabLst>
                <a:tab pos="850900" algn="l"/>
                <a:tab pos="1028700" algn="l"/>
                <a:tab pos="1155700" algn="l"/>
              </a:tabLst>
            </a:pPr>
            <a:r>
              <a:rPr lang="en-US" altLang="zh-CN" sz="2400" dirty="0" smtClean="0"/>
              <a:t>		</a:t>
            </a:r>
            <a:r>
              <a:rPr lang="en-US" altLang="zh-CN" sz="160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sndpkt[nextseqnum]</a:t>
            </a:r>
            <a:r>
              <a:rPr lang="en-US" altLang="zh-CN" sz="1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sz="1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make_pkt(nextseqnum,data,chksum)</a:t>
            </a:r>
          </a:p>
          <a:p>
            <a:pPr algn="l">
              <a:lnSpc>
                <a:spcPts val="1400"/>
              </a:lnSpc>
              <a:tabLst>
                <a:tab pos="850900" algn="l"/>
                <a:tab pos="1028700" algn="l"/>
                <a:tab pos="1155700" algn="l"/>
              </a:tabLst>
            </a:pPr>
            <a:r>
              <a:rPr lang="en-US" altLang="zh-CN" sz="2400" dirty="0" smtClean="0"/>
              <a:t>		</a:t>
            </a:r>
            <a:r>
              <a:rPr lang="en-US" altLang="zh-CN" sz="160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udt_send(sndpkt[nextseqnum])</a:t>
            </a:r>
          </a:p>
          <a:p>
            <a:pPr algn="l">
              <a:lnSpc>
                <a:spcPts val="1400"/>
              </a:lnSpc>
              <a:tabLst>
                <a:tab pos="850900" algn="l"/>
                <a:tab pos="1028700" algn="l"/>
                <a:tab pos="1155700" algn="l"/>
              </a:tabLst>
            </a:pPr>
            <a:r>
              <a:rPr lang="en-US" altLang="zh-CN" sz="2400" dirty="0" smtClean="0"/>
              <a:t>		</a:t>
            </a:r>
            <a:r>
              <a:rPr lang="en-US" altLang="zh-CN" sz="16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if</a:t>
            </a:r>
            <a:r>
              <a:rPr lang="en-US" altLang="zh-CN" sz="1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(base</a:t>
            </a:r>
            <a:r>
              <a:rPr lang="en-US" altLang="zh-CN" sz="1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==</a:t>
            </a:r>
            <a:r>
              <a:rPr lang="en-US" altLang="zh-CN" sz="1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nextseqnum)</a:t>
            </a:r>
          </a:p>
          <a:p>
            <a:pPr algn="l">
              <a:lnSpc>
                <a:spcPts val="1400"/>
              </a:lnSpc>
              <a:tabLst>
                <a:tab pos="850900" algn="l"/>
                <a:tab pos="1028700" algn="l"/>
                <a:tab pos="1155700" algn="l"/>
              </a:tabLst>
            </a:pPr>
            <a:r>
              <a:rPr lang="en-US" altLang="zh-CN" sz="2400" dirty="0" smtClean="0"/>
              <a:t>			</a:t>
            </a:r>
            <a:r>
              <a:rPr lang="en-US" altLang="zh-CN" sz="16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start_timer</a:t>
            </a:r>
          </a:p>
          <a:p>
            <a:pPr algn="l">
              <a:lnSpc>
                <a:spcPts val="1400"/>
              </a:lnSpc>
              <a:tabLst>
                <a:tab pos="850900" algn="l"/>
                <a:tab pos="1028700" algn="l"/>
                <a:tab pos="1155700" algn="l"/>
              </a:tabLst>
            </a:pPr>
            <a:r>
              <a:rPr lang="en-US" altLang="zh-CN" sz="2400" dirty="0" smtClean="0"/>
              <a:t>		</a:t>
            </a:r>
            <a:r>
              <a:rPr lang="en-US" altLang="zh-CN" sz="160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nextseqnum++</a:t>
            </a:r>
          </a:p>
          <a:p>
            <a:pPr algn="l">
              <a:lnSpc>
                <a:spcPts val="1400"/>
              </a:lnSpc>
              <a:tabLst>
                <a:tab pos="850900" algn="l"/>
                <a:tab pos="1028700" algn="l"/>
                <a:tab pos="1155700" algn="l"/>
              </a:tabLst>
            </a:pPr>
            <a:r>
              <a:rPr lang="en-US" altLang="zh-CN" sz="2400" dirty="0" smtClean="0"/>
              <a:t>		</a:t>
            </a:r>
            <a:r>
              <a:rPr lang="en-US" altLang="zh-CN" sz="160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}</a:t>
            </a:r>
          </a:p>
        </p:txBody>
      </p:sp>
      <p:sp>
        <p:nvSpPr>
          <p:cNvPr id="58" name="TextBox 1"/>
          <p:cNvSpPr txBox="1"/>
          <p:nvPr/>
        </p:nvSpPr>
        <p:spPr>
          <a:xfrm>
            <a:off x="3450490" y="3340100"/>
            <a:ext cx="1519647" cy="36676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1100"/>
              </a:lnSpc>
              <a:tabLst>
                <a:tab pos="88900" algn="l"/>
              </a:tabLst>
            </a:pPr>
            <a:r>
              <a:rPr lang="en-US" altLang="zh-CN" sz="160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else</a:t>
            </a:r>
          </a:p>
          <a:p>
            <a:pPr algn="l">
              <a:lnSpc>
                <a:spcPts val="1400"/>
              </a:lnSpc>
              <a:tabLst>
                <a:tab pos="88900" algn="l"/>
              </a:tabLst>
            </a:pPr>
            <a:r>
              <a:rPr lang="en-US" altLang="zh-CN" sz="2400" dirty="0" smtClean="0"/>
              <a:t>	</a:t>
            </a:r>
            <a:r>
              <a:rPr lang="en-US" altLang="zh-CN" sz="160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refuse_data(data)</a:t>
            </a:r>
          </a:p>
        </p:txBody>
      </p:sp>
      <p:sp>
        <p:nvSpPr>
          <p:cNvPr id="59" name="TextBox 1"/>
          <p:cNvSpPr txBox="1"/>
          <p:nvPr/>
        </p:nvSpPr>
        <p:spPr>
          <a:xfrm>
            <a:off x="3590190" y="5194300"/>
            <a:ext cx="2367636" cy="132856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1100"/>
              </a:lnSpc>
              <a:tabLst>
                <a:tab pos="76200" algn="l"/>
                <a:tab pos="139700" algn="l"/>
                <a:tab pos="165100" algn="l"/>
              </a:tabLst>
            </a:pPr>
            <a:r>
              <a:rPr lang="en-US" altLang="zh-CN" sz="160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rdt_rcv(rcvpkt)</a:t>
            </a:r>
            <a:r>
              <a:rPr lang="en-US" altLang="zh-CN" sz="1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&amp;&amp;</a:t>
            </a:r>
          </a:p>
          <a:p>
            <a:pPr algn="l">
              <a:lnSpc>
                <a:spcPts val="1400"/>
              </a:lnSpc>
              <a:tabLst>
                <a:tab pos="76200" algn="l"/>
                <a:tab pos="139700" algn="l"/>
                <a:tab pos="165100" algn="l"/>
              </a:tabLst>
            </a:pPr>
            <a:r>
              <a:rPr lang="en-US" altLang="zh-CN" sz="2400" dirty="0" smtClean="0"/>
              <a:t>		</a:t>
            </a:r>
            <a:r>
              <a:rPr lang="en-US" altLang="zh-CN" sz="160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notcorrupt(rcvpkt)</a:t>
            </a:r>
          </a:p>
          <a:p>
            <a:pPr algn="l">
              <a:lnSpc>
                <a:spcPts val="1900"/>
              </a:lnSpc>
              <a:tabLst>
                <a:tab pos="76200" algn="l"/>
                <a:tab pos="139700" algn="l"/>
                <a:tab pos="165100" algn="l"/>
              </a:tabLst>
            </a:pPr>
            <a:r>
              <a:rPr lang="en-US" altLang="zh-CN" sz="16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base</a:t>
            </a:r>
            <a:r>
              <a:rPr lang="en-US" altLang="zh-CN" sz="1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sz="1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getacknum(rcvpkt)+1</a:t>
            </a:r>
          </a:p>
          <a:p>
            <a:pPr algn="l">
              <a:lnSpc>
                <a:spcPts val="1400"/>
              </a:lnSpc>
              <a:tabLst>
                <a:tab pos="76200" algn="l"/>
                <a:tab pos="139700" algn="l"/>
                <a:tab pos="165100" algn="l"/>
              </a:tabLst>
            </a:pPr>
            <a:r>
              <a:rPr lang="en-US" altLang="zh-CN" sz="160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If</a:t>
            </a:r>
            <a:r>
              <a:rPr lang="en-US" altLang="zh-CN" sz="1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(base</a:t>
            </a:r>
            <a:r>
              <a:rPr lang="en-US" altLang="zh-CN" sz="1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==</a:t>
            </a:r>
            <a:r>
              <a:rPr lang="en-US" altLang="zh-CN" sz="1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nextseqnum)</a:t>
            </a:r>
          </a:p>
          <a:p>
            <a:pPr algn="l">
              <a:lnSpc>
                <a:spcPts val="1400"/>
              </a:lnSpc>
              <a:tabLst>
                <a:tab pos="76200" algn="l"/>
                <a:tab pos="139700" algn="l"/>
                <a:tab pos="165100" algn="l"/>
              </a:tabLst>
            </a:pPr>
            <a:r>
              <a:rPr lang="en-US" altLang="zh-CN" sz="2400" dirty="0" smtClean="0"/>
              <a:t>			</a:t>
            </a:r>
            <a:r>
              <a:rPr lang="en-US" altLang="zh-CN" sz="160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stop_timer</a:t>
            </a:r>
          </a:p>
          <a:p>
            <a:pPr algn="l">
              <a:lnSpc>
                <a:spcPts val="1400"/>
              </a:lnSpc>
              <a:tabLst>
                <a:tab pos="76200" algn="l"/>
                <a:tab pos="139700" algn="l"/>
                <a:tab pos="165100" algn="l"/>
              </a:tabLst>
            </a:pPr>
            <a:r>
              <a:rPr lang="en-US" altLang="zh-CN" sz="2400" dirty="0" smtClean="0"/>
              <a:t>	</a:t>
            </a:r>
            <a:r>
              <a:rPr lang="en-US" altLang="zh-CN" sz="160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else</a:t>
            </a:r>
          </a:p>
          <a:p>
            <a:pPr algn="l">
              <a:lnSpc>
                <a:spcPts val="1400"/>
              </a:lnSpc>
              <a:tabLst>
                <a:tab pos="76200" algn="l"/>
                <a:tab pos="139700" algn="l"/>
                <a:tab pos="165100" algn="l"/>
              </a:tabLst>
            </a:pPr>
            <a:r>
              <a:rPr lang="en-US" altLang="zh-CN" sz="2400" dirty="0" smtClean="0"/>
              <a:t>			</a:t>
            </a:r>
            <a:r>
              <a:rPr lang="en-US" altLang="zh-CN" sz="160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start_timer</a:t>
            </a:r>
          </a:p>
        </p:txBody>
      </p:sp>
      <p:sp>
        <p:nvSpPr>
          <p:cNvPr id="60" name="TextBox 1"/>
          <p:cNvSpPr txBox="1"/>
          <p:nvPr/>
        </p:nvSpPr>
        <p:spPr>
          <a:xfrm>
            <a:off x="1748690" y="4559300"/>
            <a:ext cx="1758495" cy="36676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1100"/>
              </a:lnSpc>
              <a:tabLst>
                <a:tab pos="127000" algn="l"/>
              </a:tabLst>
            </a:pPr>
            <a:r>
              <a:rPr lang="en-US" altLang="zh-CN" sz="160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rdt_rcv(rcvpkt)</a:t>
            </a:r>
          </a:p>
          <a:p>
            <a:pPr algn="l">
              <a:lnSpc>
                <a:spcPts val="1400"/>
              </a:lnSpc>
              <a:tabLst>
                <a:tab pos="127000" algn="l"/>
              </a:tabLst>
            </a:pPr>
            <a:r>
              <a:rPr lang="en-US" altLang="zh-CN" sz="2400" dirty="0" smtClean="0"/>
              <a:t>	</a:t>
            </a:r>
            <a:r>
              <a:rPr lang="en-US" altLang="zh-CN" sz="160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&amp;&amp;</a:t>
            </a:r>
            <a:r>
              <a:rPr lang="en-US" altLang="zh-CN" sz="1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corrupt(rcvpkt)</a:t>
            </a:r>
          </a:p>
        </p:txBody>
      </p:sp>
      <p:sp>
        <p:nvSpPr>
          <p:cNvPr id="61" name="TextBox 1"/>
          <p:cNvSpPr txBox="1"/>
          <p:nvPr/>
        </p:nvSpPr>
        <p:spPr>
          <a:xfrm>
            <a:off x="1951890" y="3378200"/>
            <a:ext cx="1211870" cy="61042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1200"/>
              </a:lnSpc>
              <a:tabLst>
                <a:tab pos="38100" algn="l"/>
              </a:tabLst>
            </a:pPr>
            <a:r>
              <a:rPr lang="en-US" altLang="zh-CN" sz="2400" dirty="0" smtClean="0"/>
              <a:t>	</a:t>
            </a:r>
            <a:r>
              <a:rPr lang="en-US" altLang="zh-CN" dirty="0" smtClean="0">
                <a:solidFill>
                  <a:srgbClr val="163794"/>
                </a:solidFill>
                <a:latin typeface="Symbol" pitchFamily="18" charset="0"/>
                <a:cs typeface="Symbol" pitchFamily="18" charset="0"/>
              </a:rPr>
              <a:t>L</a:t>
            </a:r>
          </a:p>
          <a:p>
            <a:pPr algn="l">
              <a:lnSpc>
                <a:spcPts val="1800"/>
              </a:lnSpc>
              <a:tabLst>
                <a:tab pos="38100" algn="l"/>
              </a:tabLst>
            </a:pPr>
            <a:r>
              <a:rPr lang="en-US" altLang="zh-CN" sz="160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base=1</a:t>
            </a:r>
          </a:p>
          <a:p>
            <a:pPr algn="l">
              <a:lnSpc>
                <a:spcPts val="1400"/>
              </a:lnSpc>
              <a:tabLst>
                <a:tab pos="38100" algn="l"/>
              </a:tabLst>
            </a:pPr>
            <a:r>
              <a:rPr lang="en-US" altLang="zh-CN" sz="160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nextseqnum=1</a:t>
            </a:r>
          </a:p>
        </p:txBody>
      </p:sp>
    </p:spTree>
    <p:extLst>
      <p:ext uri="{BB962C8B-B14F-4D97-AF65-F5344CB8AC3E}">
        <p14:creationId xmlns:p14="http://schemas.microsoft.com/office/powerpoint/2010/main" val="144647187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GBN</a:t>
            </a:r>
            <a:r>
              <a:rPr lang="zh-CN" altLang="en-US" dirty="0"/>
              <a:t>：发送方</a:t>
            </a:r>
            <a:r>
              <a:rPr lang="zh-CN" altLang="en-US" dirty="0" smtClean="0"/>
              <a:t>扩展</a:t>
            </a:r>
            <a:r>
              <a:rPr lang="en-US" altLang="zh-CN" dirty="0" smtClean="0"/>
              <a:t>FSM</a:t>
            </a:r>
            <a:endParaRPr lang="zh-CN" altLang="en-US" dirty="0"/>
          </a:p>
        </p:txBody>
      </p:sp>
      <p:sp>
        <p:nvSpPr>
          <p:cNvPr id="19" name="Freeform 3"/>
          <p:cNvSpPr/>
          <p:nvPr/>
        </p:nvSpPr>
        <p:spPr>
          <a:xfrm>
            <a:off x="3413884" y="2255756"/>
            <a:ext cx="583691" cy="576072"/>
          </a:xfrm>
          <a:custGeom>
            <a:avLst/>
            <a:gdLst>
              <a:gd name="connsiteX0" fmla="*/ 0 w 583691"/>
              <a:gd name="connsiteY0" fmla="*/ 288035 h 576072"/>
              <a:gd name="connsiteX1" fmla="*/ 292607 w 583691"/>
              <a:gd name="connsiteY1" fmla="*/ 0 h 576072"/>
              <a:gd name="connsiteX2" fmla="*/ 583691 w 583691"/>
              <a:gd name="connsiteY2" fmla="*/ 288035 h 576072"/>
              <a:gd name="connsiteX3" fmla="*/ 292607 w 583691"/>
              <a:gd name="connsiteY3" fmla="*/ 576072 h 576072"/>
              <a:gd name="connsiteX4" fmla="*/ 0 w 583691"/>
              <a:gd name="connsiteY4" fmla="*/ 288035 h 5760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83691" h="576072">
                <a:moveTo>
                  <a:pt x="0" y="288035"/>
                </a:moveTo>
                <a:cubicBezTo>
                  <a:pt x="0" y="128016"/>
                  <a:pt x="131063" y="0"/>
                  <a:pt x="292607" y="0"/>
                </a:cubicBezTo>
                <a:cubicBezTo>
                  <a:pt x="454151" y="0"/>
                  <a:pt x="583691" y="128016"/>
                  <a:pt x="583691" y="288035"/>
                </a:cubicBezTo>
                <a:cubicBezTo>
                  <a:pt x="583691" y="446532"/>
                  <a:pt x="454151" y="576072"/>
                  <a:pt x="292607" y="576072"/>
                </a:cubicBezTo>
                <a:cubicBezTo>
                  <a:pt x="131063" y="576072"/>
                  <a:pt x="0" y="446532"/>
                  <a:pt x="0" y="288035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zh-CN" altLang="en-US" sz="2000"/>
          </a:p>
        </p:txBody>
      </p:sp>
      <p:sp>
        <p:nvSpPr>
          <p:cNvPr id="20" name="Freeform 3"/>
          <p:cNvSpPr/>
          <p:nvPr/>
        </p:nvSpPr>
        <p:spPr>
          <a:xfrm>
            <a:off x="2991735" y="1758932"/>
            <a:ext cx="716280" cy="24383"/>
          </a:xfrm>
          <a:custGeom>
            <a:avLst/>
            <a:gdLst>
              <a:gd name="connsiteX0" fmla="*/ 0 w 716280"/>
              <a:gd name="connsiteY0" fmla="*/ 12192 h 24383"/>
              <a:gd name="connsiteX1" fmla="*/ 716280 w 716280"/>
              <a:gd name="connsiteY1" fmla="*/ 12192 h 2438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16280" h="24383">
                <a:moveTo>
                  <a:pt x="0" y="12192"/>
                </a:moveTo>
                <a:lnTo>
                  <a:pt x="716280" y="12192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l"/>
            <a:endParaRPr lang="zh-CN" altLang="en-US" sz="2000"/>
          </a:p>
        </p:txBody>
      </p:sp>
      <p:sp>
        <p:nvSpPr>
          <p:cNvPr id="21" name="Freeform 3"/>
          <p:cNvSpPr/>
          <p:nvPr/>
        </p:nvSpPr>
        <p:spPr>
          <a:xfrm>
            <a:off x="4497447" y="2426444"/>
            <a:ext cx="2784347" cy="18288"/>
          </a:xfrm>
          <a:custGeom>
            <a:avLst/>
            <a:gdLst>
              <a:gd name="connsiteX0" fmla="*/ 0 w 2784347"/>
              <a:gd name="connsiteY0" fmla="*/ 9144 h 18288"/>
              <a:gd name="connsiteX1" fmla="*/ 2784347 w 2784347"/>
              <a:gd name="connsiteY1" fmla="*/ 9144 h 1828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784347" h="18288">
                <a:moveTo>
                  <a:pt x="0" y="9144"/>
                </a:moveTo>
                <a:lnTo>
                  <a:pt x="2784347" y="9144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l"/>
            <a:endParaRPr lang="zh-CN" altLang="en-US" sz="2000"/>
          </a:p>
        </p:txBody>
      </p:sp>
      <p:sp>
        <p:nvSpPr>
          <p:cNvPr id="22" name="Freeform 3"/>
          <p:cNvSpPr/>
          <p:nvPr/>
        </p:nvSpPr>
        <p:spPr>
          <a:xfrm>
            <a:off x="1330576" y="2464544"/>
            <a:ext cx="1086611" cy="24383"/>
          </a:xfrm>
          <a:custGeom>
            <a:avLst/>
            <a:gdLst>
              <a:gd name="connsiteX0" fmla="*/ 0 w 1086611"/>
              <a:gd name="connsiteY0" fmla="*/ 12192 h 24383"/>
              <a:gd name="connsiteX1" fmla="*/ 1086611 w 1086611"/>
              <a:gd name="connsiteY1" fmla="*/ 12192 h 2438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86611" h="24383">
                <a:moveTo>
                  <a:pt x="0" y="12192"/>
                </a:moveTo>
                <a:lnTo>
                  <a:pt x="1086611" y="12192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l"/>
            <a:endParaRPr lang="zh-CN" altLang="en-US" sz="2000"/>
          </a:p>
        </p:txBody>
      </p:sp>
      <p:pic>
        <p:nvPicPr>
          <p:cNvPr id="23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68676" y="2000740"/>
            <a:ext cx="3149600" cy="850900"/>
          </a:xfrm>
          <a:prstGeom prst="rect">
            <a:avLst/>
          </a:prstGeom>
          <a:noFill/>
        </p:spPr>
      </p:pic>
      <p:sp>
        <p:nvSpPr>
          <p:cNvPr id="24" name="TextBox 1"/>
          <p:cNvSpPr txBox="1"/>
          <p:nvPr/>
        </p:nvSpPr>
        <p:spPr>
          <a:xfrm>
            <a:off x="3502276" y="2483340"/>
            <a:ext cx="384336" cy="21287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1300"/>
              </a:lnSpc>
              <a:tabLst/>
            </a:pPr>
            <a:r>
              <a:rPr lang="en-US" altLang="zh-CN" sz="160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Wait</a:t>
            </a:r>
          </a:p>
        </p:txBody>
      </p:sp>
      <p:sp>
        <p:nvSpPr>
          <p:cNvPr id="25" name="TextBox 1"/>
          <p:cNvSpPr txBox="1"/>
          <p:nvPr/>
        </p:nvSpPr>
        <p:spPr>
          <a:xfrm>
            <a:off x="2956176" y="1822940"/>
            <a:ext cx="1247136" cy="18723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1100"/>
              </a:lnSpc>
              <a:tabLst/>
            </a:pPr>
            <a:r>
              <a:rPr lang="en-US" altLang="zh-CN" sz="140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udt_send(sndpkt)</a:t>
            </a:r>
          </a:p>
        </p:txBody>
      </p:sp>
      <p:sp>
        <p:nvSpPr>
          <p:cNvPr id="26" name="TextBox 1"/>
          <p:cNvSpPr txBox="1"/>
          <p:nvPr/>
        </p:nvSpPr>
        <p:spPr>
          <a:xfrm>
            <a:off x="3009900" y="806940"/>
            <a:ext cx="4045979" cy="99514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3300"/>
              </a:lnSpc>
              <a:tabLst>
                <a:tab pos="1016000" algn="l"/>
              </a:tabLst>
            </a:pPr>
            <a:r>
              <a:rPr lang="en-US" altLang="zh-CN" sz="3200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GBN:</a:t>
            </a: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0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接收方扩展</a:t>
            </a:r>
            <a:r>
              <a:rPr lang="en-US" altLang="zh-CN" sz="3200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FSM</a:t>
            </a:r>
          </a:p>
          <a:p>
            <a:pPr algn="l">
              <a:lnSpc>
                <a:spcPts val="1000"/>
              </a:lnSpc>
            </a:pPr>
            <a:endParaRPr lang="en-US" altLang="zh-CN" sz="2000" dirty="0" smtClean="0"/>
          </a:p>
          <a:p>
            <a:pPr algn="l">
              <a:lnSpc>
                <a:spcPts val="1000"/>
              </a:lnSpc>
            </a:pPr>
            <a:endParaRPr lang="en-US" altLang="zh-CN" sz="2000" dirty="0" smtClean="0"/>
          </a:p>
          <a:p>
            <a:pPr algn="l">
              <a:lnSpc>
                <a:spcPts val="2100"/>
              </a:lnSpc>
              <a:tabLst>
                <a:tab pos="1016000" algn="l"/>
              </a:tabLst>
            </a:pPr>
            <a:r>
              <a:rPr lang="en-US" altLang="zh-CN" sz="140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default</a:t>
            </a:r>
          </a:p>
        </p:txBody>
      </p:sp>
      <p:sp>
        <p:nvSpPr>
          <p:cNvPr id="27" name="TextBox 1"/>
          <p:cNvSpPr txBox="1"/>
          <p:nvPr/>
        </p:nvSpPr>
        <p:spPr>
          <a:xfrm>
            <a:off x="4505576" y="1911840"/>
            <a:ext cx="3034485" cy="54630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1100"/>
              </a:lnSpc>
              <a:tabLst>
                <a:tab pos="88900" algn="l"/>
              </a:tabLst>
            </a:pPr>
            <a:r>
              <a:rPr lang="en-US" altLang="zh-CN" sz="140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rdt_rcv(rcvpkt)</a:t>
            </a:r>
          </a:p>
          <a:p>
            <a:pPr algn="l">
              <a:lnSpc>
                <a:spcPts val="1400"/>
              </a:lnSpc>
              <a:tabLst>
                <a:tab pos="88900" algn="l"/>
              </a:tabLst>
            </a:pPr>
            <a:r>
              <a:rPr lang="en-US" altLang="zh-CN" sz="2000" dirty="0" smtClean="0"/>
              <a:t>	</a:t>
            </a:r>
            <a:r>
              <a:rPr lang="en-US" altLang="zh-CN" sz="140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&amp;&amp;</a:t>
            </a:r>
            <a:r>
              <a:rPr lang="en-US" altLang="zh-CN" sz="1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notcurrupt(rcvpkt)</a:t>
            </a:r>
          </a:p>
          <a:p>
            <a:pPr algn="l">
              <a:lnSpc>
                <a:spcPts val="1400"/>
              </a:lnSpc>
              <a:tabLst>
                <a:tab pos="88900" algn="l"/>
              </a:tabLst>
            </a:pPr>
            <a:r>
              <a:rPr lang="en-US" altLang="zh-CN" sz="2000" dirty="0" smtClean="0"/>
              <a:t>	</a:t>
            </a:r>
            <a:r>
              <a:rPr lang="en-US" altLang="zh-CN" sz="140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&amp;&amp;</a:t>
            </a:r>
            <a:r>
              <a:rPr lang="en-US" altLang="zh-CN" sz="1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hasseqnum(rcvpkt,expectedseqnum)</a:t>
            </a:r>
          </a:p>
        </p:txBody>
      </p:sp>
      <p:sp>
        <p:nvSpPr>
          <p:cNvPr id="28" name="TextBox 1"/>
          <p:cNvSpPr txBox="1"/>
          <p:nvPr/>
        </p:nvSpPr>
        <p:spPr>
          <a:xfrm>
            <a:off x="4518276" y="2546840"/>
            <a:ext cx="1410643" cy="18723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1100"/>
              </a:lnSpc>
              <a:tabLst/>
            </a:pPr>
            <a:r>
              <a:rPr lang="en-US" altLang="zh-CN" sz="140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extract(rcvpkt,data)</a:t>
            </a:r>
          </a:p>
        </p:txBody>
      </p:sp>
      <p:sp>
        <p:nvSpPr>
          <p:cNvPr id="29" name="TextBox 1"/>
          <p:cNvSpPr txBox="1"/>
          <p:nvPr/>
        </p:nvSpPr>
        <p:spPr>
          <a:xfrm>
            <a:off x="4518276" y="2737340"/>
            <a:ext cx="3725379" cy="36676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1100"/>
              </a:lnSpc>
              <a:tabLst/>
            </a:pPr>
            <a:r>
              <a:rPr lang="en-US" altLang="zh-CN" sz="140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deliver_data(data)</a:t>
            </a:r>
          </a:p>
          <a:p>
            <a:pPr algn="l">
              <a:lnSpc>
                <a:spcPts val="1400"/>
              </a:lnSpc>
              <a:tabLst/>
            </a:pPr>
            <a:r>
              <a:rPr lang="en-US" altLang="zh-CN" sz="140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sndpkt</a:t>
            </a:r>
            <a:r>
              <a:rPr lang="en-US" altLang="zh-CN" sz="1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sz="1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make_pkt(expectedseqnum,ACK,chksum)</a:t>
            </a:r>
          </a:p>
        </p:txBody>
      </p:sp>
      <p:sp>
        <p:nvSpPr>
          <p:cNvPr id="30" name="TextBox 1"/>
          <p:cNvSpPr txBox="1"/>
          <p:nvPr/>
        </p:nvSpPr>
        <p:spPr>
          <a:xfrm>
            <a:off x="1330576" y="2572240"/>
            <a:ext cx="1389804" cy="19409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1100"/>
              </a:lnSpc>
              <a:tabLst/>
            </a:pPr>
            <a:r>
              <a:rPr lang="en-US" altLang="zh-CN" sz="140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expectedseqnum=1</a:t>
            </a:r>
          </a:p>
        </p:txBody>
      </p:sp>
      <p:sp>
        <p:nvSpPr>
          <p:cNvPr id="31" name="TextBox 1"/>
          <p:cNvSpPr txBox="1"/>
          <p:nvPr/>
        </p:nvSpPr>
        <p:spPr>
          <a:xfrm>
            <a:off x="1330576" y="2762740"/>
            <a:ext cx="3132268" cy="36676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1100"/>
              </a:lnSpc>
              <a:tabLst>
                <a:tab pos="76200" algn="l"/>
              </a:tabLst>
            </a:pPr>
            <a:r>
              <a:rPr lang="en-US" altLang="zh-CN" sz="140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sndpkt</a:t>
            </a:r>
            <a:r>
              <a:rPr lang="en-US" altLang="zh-CN" sz="1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=</a:t>
            </a:r>
          </a:p>
          <a:p>
            <a:pPr algn="l">
              <a:lnSpc>
                <a:spcPts val="1400"/>
              </a:lnSpc>
              <a:tabLst>
                <a:tab pos="76200" algn="l"/>
              </a:tabLst>
            </a:pPr>
            <a:r>
              <a:rPr lang="en-US" altLang="zh-CN" sz="2000" dirty="0" smtClean="0"/>
              <a:t>	</a:t>
            </a:r>
            <a:r>
              <a:rPr lang="en-US" altLang="zh-CN" sz="140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make_pkt(expectedseqnum,ACK,chksum)</a:t>
            </a:r>
          </a:p>
        </p:txBody>
      </p:sp>
      <p:sp>
        <p:nvSpPr>
          <p:cNvPr id="32" name="TextBox 1"/>
          <p:cNvSpPr txBox="1"/>
          <p:nvPr/>
        </p:nvSpPr>
        <p:spPr>
          <a:xfrm>
            <a:off x="1355976" y="2292840"/>
            <a:ext cx="141064" cy="2000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1200"/>
              </a:lnSpc>
              <a:tabLst/>
            </a:pPr>
            <a:r>
              <a:rPr lang="en-US" altLang="zh-CN" sz="1600" dirty="0" smtClean="0">
                <a:solidFill>
                  <a:srgbClr val="163794"/>
                </a:solidFill>
                <a:latin typeface="Symbol" pitchFamily="18" charset="0"/>
                <a:cs typeface="Symbol" pitchFamily="18" charset="0"/>
              </a:rPr>
              <a:t>L</a:t>
            </a:r>
          </a:p>
        </p:txBody>
      </p:sp>
      <p:sp>
        <p:nvSpPr>
          <p:cNvPr id="33" name="TextBox 1"/>
          <p:cNvSpPr txBox="1"/>
          <p:nvPr/>
        </p:nvSpPr>
        <p:spPr>
          <a:xfrm>
            <a:off x="558800" y="3207240"/>
            <a:ext cx="7349769" cy="2893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1100"/>
              </a:lnSpc>
              <a:tabLst>
                <a:tab pos="393700" algn="l"/>
                <a:tab pos="4991100" algn="l"/>
              </a:tabLst>
            </a:pPr>
            <a:r>
              <a:rPr lang="en-US" altLang="zh-CN" sz="1400" dirty="0"/>
              <a:t> </a:t>
            </a:r>
            <a:r>
              <a:rPr lang="en-US" altLang="zh-CN" sz="1400" dirty="0" smtClean="0"/>
              <a:t>                                                                                </a:t>
            </a:r>
            <a:r>
              <a:rPr lang="en-US" altLang="zh-CN" sz="1400" dirty="0" err="1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udt_send</a:t>
            </a:r>
            <a:r>
              <a:rPr lang="en-US" altLang="zh-CN" sz="140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1400" dirty="0" err="1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sndpkt</a:t>
            </a:r>
            <a:r>
              <a:rPr lang="en-US" altLang="zh-CN" sz="140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 algn="l">
              <a:lnSpc>
                <a:spcPts val="1400"/>
              </a:lnSpc>
              <a:tabLst>
                <a:tab pos="393700" algn="l"/>
                <a:tab pos="4991100" algn="l"/>
              </a:tabLst>
            </a:pPr>
            <a:r>
              <a:rPr lang="en-US" altLang="zh-CN" sz="1400" dirty="0" smtClean="0"/>
              <a:t>	                                                                         </a:t>
            </a:r>
            <a:r>
              <a:rPr lang="en-US" altLang="zh-CN" sz="1400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expectedseqnum</a:t>
            </a:r>
            <a:r>
              <a:rPr lang="en-US" altLang="zh-CN" sz="1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++</a:t>
            </a:r>
          </a:p>
          <a:p>
            <a:pPr algn="l">
              <a:lnSpc>
                <a:spcPts val="3000"/>
              </a:lnSpc>
              <a:tabLst>
                <a:tab pos="393700" algn="l"/>
                <a:tab pos="4991100" algn="l"/>
              </a:tabLst>
            </a:pPr>
            <a:r>
              <a:rPr lang="en-US" altLang="zh-CN" sz="2000" dirty="0" smtClean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00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ACK机制: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发送拥有最高序列号的、已被正确接收的分组的ACK</a:t>
            </a:r>
          </a:p>
          <a:p>
            <a:pPr algn="l">
              <a:lnSpc>
                <a:spcPts val="1000"/>
              </a:lnSpc>
            </a:pPr>
            <a:endParaRPr lang="en-US" altLang="zh-CN" sz="1400" dirty="0" smtClean="0"/>
          </a:p>
          <a:p>
            <a:pPr algn="l">
              <a:lnSpc>
                <a:spcPts val="2300"/>
              </a:lnSpc>
              <a:tabLst>
                <a:tab pos="393700" algn="l"/>
                <a:tab pos="4991100" algn="l"/>
              </a:tabLst>
            </a:pPr>
            <a:r>
              <a:rPr lang="en-US" altLang="zh-CN" sz="1400" dirty="0" smtClean="0"/>
              <a:t>	</a:t>
            </a:r>
            <a:r>
              <a:rPr lang="en-US" altLang="zh-CN" dirty="0" smtClean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可能产生重复ACK</a:t>
            </a:r>
          </a:p>
          <a:p>
            <a:pPr algn="l">
              <a:lnSpc>
                <a:spcPts val="1000"/>
              </a:lnSpc>
            </a:pPr>
            <a:endParaRPr lang="en-US" altLang="zh-CN" sz="1400" dirty="0" smtClean="0"/>
          </a:p>
          <a:p>
            <a:pPr algn="l">
              <a:lnSpc>
                <a:spcPts val="2200"/>
              </a:lnSpc>
              <a:tabLst>
                <a:tab pos="393700" algn="l"/>
                <a:tab pos="4991100" algn="l"/>
              </a:tabLst>
            </a:pPr>
            <a:r>
              <a:rPr lang="en-US" altLang="zh-CN" sz="1400" dirty="0" smtClean="0"/>
              <a:t>	</a:t>
            </a:r>
            <a:r>
              <a:rPr lang="en-US" altLang="zh-CN" dirty="0" smtClean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只需要记住唯一的</a:t>
            </a:r>
            <a:r>
              <a:rPr lang="en-US" altLang="zh-CN" b="1" dirty="0" smtClean="0">
                <a:solidFill>
                  <a:srgbClr val="163794"/>
                </a:solidFill>
                <a:latin typeface="Courier New" pitchFamily="18" charset="0"/>
                <a:cs typeface="Courier New" pitchFamily="18" charset="0"/>
              </a:rPr>
              <a:t>expectedseqnum</a:t>
            </a:r>
          </a:p>
          <a:p>
            <a:pPr algn="l">
              <a:lnSpc>
                <a:spcPts val="1000"/>
              </a:lnSpc>
            </a:pPr>
            <a:endParaRPr lang="en-US" altLang="zh-CN" sz="1400" dirty="0" smtClean="0"/>
          </a:p>
          <a:p>
            <a:pPr algn="l">
              <a:lnSpc>
                <a:spcPts val="2700"/>
              </a:lnSpc>
              <a:tabLst>
                <a:tab pos="393700" algn="l"/>
                <a:tab pos="4991100" algn="l"/>
              </a:tabLst>
            </a:pPr>
            <a:r>
              <a:rPr lang="en-US" altLang="zh-CN" sz="2000" dirty="0" smtClean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00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乱序到达的分组：</a:t>
            </a:r>
          </a:p>
          <a:p>
            <a:pPr algn="l">
              <a:lnSpc>
                <a:spcPts val="1000"/>
              </a:lnSpc>
            </a:pPr>
            <a:endParaRPr lang="en-US" altLang="zh-CN" sz="1400" dirty="0" smtClean="0"/>
          </a:p>
          <a:p>
            <a:pPr algn="l">
              <a:lnSpc>
                <a:spcPts val="2300"/>
              </a:lnSpc>
              <a:tabLst>
                <a:tab pos="393700" algn="l"/>
                <a:tab pos="4991100" algn="l"/>
              </a:tabLst>
            </a:pPr>
            <a:r>
              <a:rPr lang="en-US" altLang="zh-CN" sz="1400" dirty="0" smtClean="0"/>
              <a:t>	</a:t>
            </a:r>
            <a:r>
              <a:rPr lang="en-US" altLang="zh-CN" dirty="0" smtClean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直接丢弃</a:t>
            </a:r>
            <a:r>
              <a:rPr lang="en-US" altLang="zh-CN" dirty="0" smtClean="0">
                <a:solidFill>
                  <a:srgbClr val="163794"/>
                </a:solidFill>
                <a:latin typeface="Wingdings" pitchFamily="18" charset="0"/>
                <a:cs typeface="Wingdings" pitchFamily="18" charset="0"/>
              </a:rPr>
              <a:t></a:t>
            </a:r>
            <a:r>
              <a:rPr lang="en-US" altLang="zh-CN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接收方没有缓存</a:t>
            </a:r>
          </a:p>
          <a:p>
            <a:pPr algn="l">
              <a:lnSpc>
                <a:spcPts val="1000"/>
              </a:lnSpc>
            </a:pPr>
            <a:endParaRPr lang="en-US" altLang="zh-CN" sz="1400" dirty="0" smtClean="0"/>
          </a:p>
          <a:p>
            <a:pPr algn="l">
              <a:lnSpc>
                <a:spcPts val="2200"/>
              </a:lnSpc>
              <a:tabLst>
                <a:tab pos="393700" algn="l"/>
                <a:tab pos="4991100" algn="l"/>
              </a:tabLst>
            </a:pPr>
            <a:r>
              <a:rPr lang="en-US" altLang="zh-CN" sz="1400" dirty="0" smtClean="0"/>
              <a:t>	</a:t>
            </a:r>
            <a:r>
              <a:rPr lang="en-US" altLang="zh-CN" dirty="0" smtClean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重新确认序列号最大的、按序到达的分组</a:t>
            </a:r>
          </a:p>
        </p:txBody>
      </p:sp>
    </p:spTree>
    <p:extLst>
      <p:ext uri="{BB962C8B-B14F-4D97-AF65-F5344CB8AC3E}">
        <p14:creationId xmlns:p14="http://schemas.microsoft.com/office/powerpoint/2010/main" val="105600418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GBN</a:t>
            </a:r>
            <a:r>
              <a:rPr lang="zh-CN" altLang="en-US" dirty="0" smtClean="0"/>
              <a:t>示例</a:t>
            </a:r>
            <a:endParaRPr lang="zh-CN" alt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36750" y="1142999"/>
            <a:ext cx="5448788" cy="522558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011970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4" name="TextBox 1"/>
          <p:cNvSpPr txBox="1"/>
          <p:nvPr/>
        </p:nvSpPr>
        <p:spPr>
          <a:xfrm>
            <a:off x="825500" y="2768600"/>
            <a:ext cx="3707553" cy="208518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2700"/>
              </a:lnSpc>
              <a:tabLst>
                <a:tab pos="114300" algn="l"/>
                <a:tab pos="406400" algn="l"/>
              </a:tabLst>
            </a:pPr>
            <a:r>
              <a:rPr lang="en-US" altLang="zh-CN" sz="2795" dirty="0">
                <a:latin typeface="Times New Roman" pitchFamily="18" charset="0"/>
                <a:cs typeface="Times New Roman" pitchFamily="18" charset="0"/>
              </a:rPr>
              <a:t>现 或者在一个芯片上实</a:t>
            </a:r>
          </a:p>
          <a:p>
            <a:pPr algn="l">
              <a:lnSpc>
                <a:spcPts val="3300"/>
              </a:lnSpc>
              <a:tabLst>
                <a:tab pos="114300" algn="l"/>
                <a:tab pos="406400" algn="l"/>
              </a:tabLst>
            </a:pPr>
            <a:r>
              <a:rPr lang="en-US" altLang="zh-CN" sz="2795" dirty="0">
                <a:latin typeface="Times New Roman" pitchFamily="18" charset="0"/>
                <a:cs typeface="Times New Roman" pitchFamily="18" charset="0"/>
              </a:rPr>
              <a:t>现</a:t>
            </a:r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2600"/>
              </a:lnSpc>
              <a:tabLst>
                <a:tab pos="114300" algn="l"/>
                <a:tab pos="406400" algn="l"/>
              </a:tabLst>
            </a:pPr>
            <a:r>
              <a:rPr lang="en-US" altLang="zh-CN" dirty="0"/>
              <a:t>	</a:t>
            </a:r>
            <a:r>
              <a:rPr lang="en-US" altLang="zh-CN" sz="2400" dirty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以太网网卡，802.11网卡</a:t>
            </a:r>
          </a:p>
          <a:p>
            <a:pPr algn="l">
              <a:lnSpc>
                <a:spcPts val="2700"/>
              </a:lnSpc>
              <a:tabLst>
                <a:tab pos="114300" algn="l"/>
                <a:tab pos="406400" algn="l"/>
              </a:tabLst>
            </a:pPr>
            <a:r>
              <a:rPr lang="en-US" altLang="zh-CN" dirty="0"/>
              <a:t>		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；以太网芯片组</a:t>
            </a:r>
          </a:p>
          <a:p>
            <a:pPr algn="l">
              <a:lnSpc>
                <a:spcPts val="3600"/>
              </a:lnSpc>
              <a:tabLst>
                <a:tab pos="114300" algn="l"/>
                <a:tab pos="406400" algn="l"/>
              </a:tabLst>
            </a:pPr>
            <a:r>
              <a:rPr lang="en-US" altLang="zh-CN" dirty="0"/>
              <a:t>	</a:t>
            </a:r>
            <a:r>
              <a:rPr lang="en-US" altLang="zh-CN" sz="2400" dirty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实现链路层和物理层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472574" y="4876800"/>
            <a:ext cx="3550652" cy="43088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  <a:tabLst/>
            </a:pPr>
            <a:r>
              <a:rPr lang="en-US" altLang="zh-CN" sz="2798" dirty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798" dirty="0">
                <a:latin typeface="Times New Roman" pitchFamily="18" charset="0"/>
                <a:cs typeface="Times New Roman" pitchFamily="18" charset="0"/>
              </a:rPr>
              <a:t>链接主机的系统总线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469102" y="5384800"/>
            <a:ext cx="4268797" cy="43088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  <a:tabLst/>
            </a:pPr>
            <a:r>
              <a:rPr lang="en-US" altLang="zh-CN" sz="2795" dirty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795" dirty="0">
                <a:latin typeface="Times New Roman" pitchFamily="18" charset="0"/>
                <a:cs typeface="Times New Roman" pitchFamily="18" charset="0"/>
              </a:rPr>
              <a:t>由硬件、软件与固件组成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6578600" y="3225800"/>
            <a:ext cx="622300" cy="1600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>
                <a:tab pos="88900" algn="l"/>
              </a:tabLst>
            </a:pPr>
            <a:r>
              <a:rPr lang="en-US" altLang="zh-CN" sz="12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cpu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600"/>
              </a:lnSpc>
              <a:tabLst>
                <a:tab pos="88900" algn="l"/>
              </a:tabLst>
            </a:pPr>
            <a:r>
              <a:rPr lang="en-US" altLang="zh-CN" dirty="0"/>
              <a:t>	</a:t>
            </a:r>
            <a:r>
              <a:rPr lang="en-US" altLang="zh-CN" sz="12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控制器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900"/>
              </a:lnSpc>
              <a:tabLst>
                <a:tab pos="88900" algn="l"/>
              </a:tabLst>
            </a:pPr>
            <a:r>
              <a:rPr lang="en-US" altLang="zh-CN" sz="12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物理传输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7239000" y="3175000"/>
            <a:ext cx="584200" cy="139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/>
            </a:pPr>
            <a:r>
              <a:rPr lang="en-US" altLang="zh-CN" sz="12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memory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8089900" y="3848100"/>
            <a:ext cx="698500" cy="342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/>
            </a:pPr>
            <a:r>
              <a:rPr lang="en-US" altLang="zh-CN" sz="1267" dirty="0">
                <a:solidFill>
                  <a:srgbClr val="163794"/>
                </a:solidFill>
                <a:latin typeface="MS PGothic" pitchFamily="18" charset="0"/>
                <a:cs typeface="MS PGothic" pitchFamily="18" charset="0"/>
              </a:rPr>
              <a:t>主机</a:t>
            </a:r>
            <a:r>
              <a:rPr lang="en-US" altLang="zh-CN" sz="1267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总线</a:t>
            </a:r>
          </a:p>
          <a:p>
            <a:pPr>
              <a:lnSpc>
                <a:spcPts val="1400"/>
              </a:lnSpc>
              <a:tabLst/>
            </a:pPr>
            <a:r>
              <a:rPr lang="en-US" altLang="zh-CN" sz="1200" b="1" i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(e.g.,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i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PCI)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7378700" y="5422900"/>
            <a:ext cx="7620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/>
            </a:pPr>
            <a:r>
              <a:rPr lang="en-US" altLang="zh-CN" sz="12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网络适配卡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5143500" y="2819400"/>
            <a:ext cx="800100" cy="1841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>
                <a:tab pos="76200" algn="l"/>
                <a:tab pos="101600" algn="l"/>
                <a:tab pos="114300" algn="l"/>
                <a:tab pos="279400" algn="l"/>
              </a:tabLst>
            </a:pPr>
            <a:r>
              <a:rPr lang="en-US" altLang="zh-CN" sz="1200" b="1" u="sng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application</a:t>
            </a:r>
          </a:p>
          <a:p>
            <a:pPr>
              <a:lnSpc>
                <a:spcPts val="1400"/>
              </a:lnSpc>
              <a:tabLst>
                <a:tab pos="76200" algn="l"/>
                <a:tab pos="101600" algn="l"/>
                <a:tab pos="114300" algn="l"/>
                <a:tab pos="279400" algn="l"/>
              </a:tabLst>
            </a:pPr>
            <a:r>
              <a:rPr lang="en-US" altLang="zh-CN" dirty="0"/>
              <a:t>	</a:t>
            </a:r>
            <a:r>
              <a:rPr lang="en-US" altLang="zh-CN" sz="12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transport</a:t>
            </a:r>
          </a:p>
          <a:p>
            <a:pPr>
              <a:lnSpc>
                <a:spcPts val="1400"/>
              </a:lnSpc>
              <a:tabLst>
                <a:tab pos="76200" algn="l"/>
                <a:tab pos="101600" algn="l"/>
                <a:tab pos="114300" algn="l"/>
                <a:tab pos="279400" algn="l"/>
              </a:tabLst>
            </a:pPr>
            <a:r>
              <a:rPr lang="en-US" altLang="zh-CN" dirty="0"/>
              <a:t>			</a:t>
            </a:r>
            <a:r>
              <a:rPr lang="en-US" altLang="zh-CN" sz="12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network</a:t>
            </a:r>
          </a:p>
          <a:p>
            <a:pPr>
              <a:lnSpc>
                <a:spcPts val="1400"/>
              </a:lnSpc>
              <a:tabLst>
                <a:tab pos="76200" algn="l"/>
                <a:tab pos="101600" algn="l"/>
                <a:tab pos="114300" algn="l"/>
                <a:tab pos="279400" algn="l"/>
              </a:tabLst>
            </a:pPr>
            <a:r>
              <a:rPr lang="en-US" altLang="zh-CN" dirty="0"/>
              <a:t>				</a:t>
            </a:r>
            <a:r>
              <a:rPr lang="en-US" altLang="zh-CN" sz="12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link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700"/>
              </a:lnSpc>
              <a:tabLst>
                <a:tab pos="76200" algn="l"/>
                <a:tab pos="101600" algn="l"/>
                <a:tab pos="114300" algn="l"/>
                <a:tab pos="279400" algn="l"/>
              </a:tabLst>
            </a:pPr>
            <a:r>
              <a:rPr lang="en-US" altLang="zh-CN" dirty="0"/>
              <a:t>				</a:t>
            </a:r>
            <a:r>
              <a:rPr lang="en-US" altLang="zh-CN" sz="1202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link</a:t>
            </a:r>
          </a:p>
          <a:p>
            <a:pPr>
              <a:lnSpc>
                <a:spcPts val="1400"/>
              </a:lnSpc>
              <a:tabLst>
                <a:tab pos="76200" algn="l"/>
                <a:tab pos="101600" algn="l"/>
                <a:tab pos="114300" algn="l"/>
                <a:tab pos="279400" algn="l"/>
              </a:tabLst>
            </a:pPr>
            <a:r>
              <a:rPr lang="en-US" altLang="zh-CN" dirty="0"/>
              <a:t>		</a:t>
            </a:r>
            <a:r>
              <a:rPr lang="en-US" altLang="zh-CN" sz="12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physical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8407400" y="6604000"/>
            <a:ext cx="89768" cy="20377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/>
            </a:pPr>
            <a:r>
              <a:rPr lang="en-US" altLang="zh-CN" sz="1403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5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="" xmlns:a16="http://schemas.microsoft.com/office/drawing/2014/main" id="{168810E0-FF1D-4BBC-8DBF-DDA4E2A5D1A8}"/>
              </a:ext>
            </a:extLst>
          </p:cNvPr>
          <p:cNvSpPr txBox="1"/>
          <p:nvPr/>
        </p:nvSpPr>
        <p:spPr>
          <a:xfrm>
            <a:off x="0" y="6324600"/>
            <a:ext cx="9144000" cy="5334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="" xmlns:a16="http://schemas.microsoft.com/office/drawing/2014/main" id="{DFD10CD8-91C8-4BA1-8235-5DE1992F28A0}"/>
              </a:ext>
            </a:extLst>
          </p:cNvPr>
          <p:cNvSpPr txBox="1"/>
          <p:nvPr/>
        </p:nvSpPr>
        <p:spPr>
          <a:xfrm>
            <a:off x="0" y="-75605"/>
            <a:ext cx="9144000" cy="11695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ts val="4200"/>
              </a:lnSpc>
              <a:tabLst>
                <a:tab pos="355600" algn="l"/>
                <a:tab pos="1790700" algn="l"/>
              </a:tabLst>
            </a:pPr>
            <a:endParaRPr lang="en-US" altLang="zh-CN" sz="4000" b="1" dirty="0">
              <a:solidFill>
                <a:srgbClr val="3333CC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>
              <a:lnSpc>
                <a:spcPts val="4200"/>
              </a:lnSpc>
              <a:tabLst>
                <a:tab pos="355600" algn="l"/>
                <a:tab pos="1790700" algn="l"/>
              </a:tabLst>
            </a:pPr>
            <a:endParaRPr lang="en-US" altLang="zh-CN" sz="4000" b="1" dirty="0">
              <a:solidFill>
                <a:srgbClr val="3333CC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TextBox 1"/>
          <p:cNvSpPr txBox="1"/>
          <p:nvPr/>
        </p:nvSpPr>
        <p:spPr>
          <a:xfrm>
            <a:off x="488959" y="213084"/>
            <a:ext cx="6400791" cy="24955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3900"/>
              </a:lnSpc>
              <a:tabLst>
                <a:tab pos="342900" algn="l"/>
                <a:tab pos="1752600" algn="l"/>
              </a:tabLst>
            </a:pPr>
            <a:r>
              <a:rPr lang="en-US" altLang="zh-CN" dirty="0"/>
              <a:t>		</a:t>
            </a:r>
            <a:r>
              <a:rPr lang="en-US" altLang="zh-CN" sz="40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链路层的具体实现？</a:t>
            </a:r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3900"/>
              </a:lnSpc>
              <a:tabLst>
                <a:tab pos="342900" algn="l"/>
                <a:tab pos="1752600" algn="l"/>
              </a:tabLst>
            </a:pPr>
            <a:r>
              <a:rPr lang="en-US" altLang="zh-CN" sz="2795" dirty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795" dirty="0">
                <a:latin typeface="Times New Roman" pitchFamily="18" charset="0"/>
                <a:cs typeface="Times New Roman" pitchFamily="18" charset="0"/>
              </a:rPr>
              <a:t>每个主机或路由器接口</a:t>
            </a:r>
          </a:p>
          <a:p>
            <a:pPr algn="l">
              <a:lnSpc>
                <a:spcPts val="4000"/>
              </a:lnSpc>
              <a:tabLst>
                <a:tab pos="342900" algn="l"/>
                <a:tab pos="1752600" algn="l"/>
              </a:tabLst>
            </a:pPr>
            <a:r>
              <a:rPr lang="en-US" altLang="zh-CN" sz="2795" dirty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795" dirty="0">
                <a:latin typeface="Times New Roman" pitchFamily="18" charset="0"/>
                <a:cs typeface="Times New Roman" pitchFamily="18" charset="0"/>
              </a:rPr>
              <a:t>链路层在“适配器”</a:t>
            </a:r>
          </a:p>
          <a:p>
            <a:pPr algn="l">
              <a:lnSpc>
                <a:spcPts val="3300"/>
              </a:lnSpc>
              <a:tabLst>
                <a:tab pos="342900" algn="l"/>
                <a:tab pos="1752600" algn="l"/>
              </a:tabLst>
            </a:pPr>
            <a:r>
              <a:rPr lang="en-US" altLang="zh-CN" dirty="0"/>
              <a:t>	</a:t>
            </a:r>
            <a:r>
              <a:rPr lang="en-US" altLang="zh-CN" sz="2795" dirty="0">
                <a:latin typeface="Times New Roman" pitchFamily="18" charset="0"/>
                <a:cs typeface="Times New Roman" pitchFamily="18" charset="0"/>
              </a:rPr>
              <a:t>(即网络接口卡-NIC)中实</a:t>
            </a:r>
          </a:p>
        </p:txBody>
      </p:sp>
    </p:spTree>
    <p:extLst>
      <p:ext uri="{BB962C8B-B14F-4D97-AF65-F5344CB8AC3E}">
        <p14:creationId xmlns:p14="http://schemas.microsoft.com/office/powerpoint/2010/main" val="230976622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ea typeface="宋体" pitchFamily="2" charset="-122"/>
              </a:rPr>
              <a:t>GBN</a:t>
            </a:r>
            <a:r>
              <a:rPr lang="zh-CN" altLang="en-US" dirty="0" smtClean="0">
                <a:ea typeface="宋体" pitchFamily="2" charset="-122"/>
              </a:rPr>
              <a:t>协议</a:t>
            </a:r>
            <a:endParaRPr lang="en-US" altLang="zh-CN" dirty="0">
              <a:ea typeface="宋体" pitchFamily="2" charset="-122"/>
            </a:endParaRPr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76288" y="5256213"/>
            <a:ext cx="8367712" cy="1601787"/>
          </a:xfrm>
        </p:spPr>
        <p:txBody>
          <a:bodyPr/>
          <a:lstStyle/>
          <a:p>
            <a:pPr algn="ctr">
              <a:buFontTx/>
              <a:buNone/>
            </a:pPr>
            <a:r>
              <a:rPr lang="zh-CN" altLang="en-US" dirty="0" smtClean="0">
                <a:ea typeface="宋体" pitchFamily="2" charset="-122"/>
              </a:rPr>
              <a:t>管道化以及差错恢复</a:t>
            </a:r>
            <a:endParaRPr lang="en-US" altLang="zh-CN" dirty="0">
              <a:ea typeface="宋体" pitchFamily="2" charset="-122"/>
            </a:endParaRPr>
          </a:p>
          <a:p>
            <a:pPr>
              <a:buFontTx/>
              <a:buNone/>
            </a:pPr>
            <a:r>
              <a:rPr lang="en-US" altLang="zh-CN" dirty="0">
                <a:solidFill>
                  <a:schemeClr val="accent2"/>
                </a:solidFill>
                <a:ea typeface="宋体" pitchFamily="2" charset="-122"/>
              </a:rPr>
              <a:t>(a)</a:t>
            </a:r>
            <a:r>
              <a:rPr lang="en-US" altLang="zh-CN" dirty="0">
                <a:ea typeface="宋体" pitchFamily="2" charset="-122"/>
              </a:rPr>
              <a:t> </a:t>
            </a:r>
            <a:r>
              <a:rPr lang="zh-CN" altLang="en-US" dirty="0">
                <a:ea typeface="宋体" pitchFamily="2" charset="-122"/>
              </a:rPr>
              <a:t>接收</a:t>
            </a:r>
            <a:r>
              <a:rPr lang="zh-CN" altLang="en-US" dirty="0" smtClean="0">
                <a:ea typeface="宋体" pitchFamily="2" charset="-122"/>
              </a:rPr>
              <a:t>方窗口为</a:t>
            </a:r>
            <a:r>
              <a:rPr lang="en-US" altLang="zh-CN" dirty="0" smtClean="0">
                <a:ea typeface="宋体" pitchFamily="2" charset="-122"/>
              </a:rPr>
              <a:t>1</a:t>
            </a:r>
            <a:r>
              <a:rPr lang="zh-CN" altLang="en-US" dirty="0" smtClean="0">
                <a:ea typeface="宋体" pitchFamily="2" charset="-122"/>
              </a:rPr>
              <a:t>时错误的影响；</a:t>
            </a:r>
            <a:endParaRPr lang="en-US" altLang="zh-CN" dirty="0">
              <a:ea typeface="宋体" pitchFamily="2" charset="-122"/>
            </a:endParaRPr>
          </a:p>
          <a:p>
            <a:pPr>
              <a:buFontTx/>
              <a:buNone/>
            </a:pPr>
            <a:r>
              <a:rPr lang="en-US" altLang="zh-CN" dirty="0">
                <a:solidFill>
                  <a:schemeClr val="accent2"/>
                </a:solidFill>
                <a:ea typeface="宋体" pitchFamily="2" charset="-122"/>
              </a:rPr>
              <a:t>(b)</a:t>
            </a:r>
            <a:r>
              <a:rPr lang="en-US" altLang="zh-CN" dirty="0">
                <a:ea typeface="宋体" pitchFamily="2" charset="-122"/>
              </a:rPr>
              <a:t> </a:t>
            </a:r>
            <a:r>
              <a:rPr lang="zh-CN" altLang="en-US" dirty="0">
                <a:ea typeface="宋体" pitchFamily="2" charset="-122"/>
              </a:rPr>
              <a:t>接收方</a:t>
            </a:r>
            <a:r>
              <a:rPr lang="zh-CN" altLang="en-US" dirty="0" smtClean="0">
                <a:ea typeface="宋体" pitchFamily="2" charset="-122"/>
              </a:rPr>
              <a:t>窗口很大时错误的影响</a:t>
            </a:r>
            <a:endParaRPr lang="en-US" altLang="zh-CN" dirty="0">
              <a:ea typeface="宋体" pitchFamily="2" charset="-122"/>
            </a:endParaRPr>
          </a:p>
        </p:txBody>
      </p:sp>
      <p:pic>
        <p:nvPicPr>
          <p:cNvPr id="29700" name="Picture 4" descr="3-1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25638" y="1092200"/>
            <a:ext cx="5154612" cy="413543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462573"/>
            <a:ext cx="2581153" cy="3559175"/>
          </a:xfrm>
        </p:spPr>
        <p:txBody>
          <a:bodyPr/>
          <a:lstStyle/>
          <a:p>
            <a:r>
              <a:rPr lang="zh-CN" altLang="en-US" dirty="0" smtClean="0">
                <a:ea typeface="宋体" pitchFamily="2" charset="-122"/>
              </a:rPr>
              <a:t>采用</a:t>
            </a:r>
            <a:r>
              <a:rPr lang="en-US" altLang="zh-CN" dirty="0" smtClean="0">
                <a:ea typeface="宋体" pitchFamily="2" charset="-122"/>
              </a:rPr>
              <a:t>GBN</a:t>
            </a:r>
            <a:r>
              <a:rPr lang="zh-CN" altLang="en-US" dirty="0" smtClean="0">
                <a:ea typeface="宋体" pitchFamily="2" charset="-122"/>
              </a:rPr>
              <a:t>的滑动窗口协议</a:t>
            </a:r>
            <a:endParaRPr lang="en-US" altLang="zh-CN" dirty="0">
              <a:ea typeface="宋体" pitchFamily="2" charset="-122"/>
            </a:endParaRPr>
          </a:p>
        </p:txBody>
      </p:sp>
      <p:pic>
        <p:nvPicPr>
          <p:cNvPr id="30724" name="Picture 4" descr="3-17a"/>
          <p:cNvPicPr>
            <a:picLocks noChangeAspect="1" noChangeArrowheads="1"/>
          </p:cNvPicPr>
          <p:nvPr/>
        </p:nvPicPr>
        <p:blipFill>
          <a:blip r:embed="rId2"/>
          <a:srcRect b="36394"/>
          <a:stretch>
            <a:fillRect/>
          </a:stretch>
        </p:blipFill>
        <p:spPr bwMode="auto">
          <a:xfrm>
            <a:off x="2601913" y="663575"/>
            <a:ext cx="6542087" cy="5522913"/>
          </a:xfrm>
          <a:prstGeom prst="rect">
            <a:avLst/>
          </a:prstGeom>
          <a:noFill/>
        </p:spPr>
      </p:pic>
      <p:sp>
        <p:nvSpPr>
          <p:cNvPr id="30726" name="Text Box 6"/>
          <p:cNvSpPr txBox="1">
            <a:spLocks noChangeArrowheads="1"/>
          </p:cNvSpPr>
          <p:nvPr/>
        </p:nvSpPr>
        <p:spPr bwMode="auto">
          <a:xfrm>
            <a:off x="5737225" y="6350000"/>
            <a:ext cx="19288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>
                <a:latin typeface="Times New Roman" pitchFamily="18" charset="0"/>
                <a:ea typeface="宋体" pitchFamily="2" charset="-122"/>
              </a:rPr>
              <a:t>Continued </a:t>
            </a:r>
            <a:r>
              <a:rPr lang="en-US" altLang="zh-CN" sz="2400">
                <a:latin typeface="Times New Roman" pitchFamily="18" charset="0"/>
                <a:ea typeface="宋体" pitchFamily="2" charset="-122"/>
                <a:sym typeface="Wingdings" pitchFamily="2" charset="2"/>
              </a:rPr>
              <a:t>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8" name="Picture 4" descr="3-17a"/>
          <p:cNvPicPr>
            <a:picLocks noChangeAspect="1" noChangeArrowheads="1"/>
          </p:cNvPicPr>
          <p:nvPr/>
        </p:nvPicPr>
        <p:blipFill>
          <a:blip r:embed="rId2"/>
          <a:srcRect t="62538" r="5855"/>
          <a:stretch>
            <a:fillRect/>
          </a:stretch>
        </p:blipFill>
        <p:spPr bwMode="auto">
          <a:xfrm>
            <a:off x="225425" y="1182688"/>
            <a:ext cx="8742363" cy="4614862"/>
          </a:xfrm>
          <a:prstGeom prst="rect">
            <a:avLst/>
          </a:prstGeom>
          <a:noFill/>
        </p:spPr>
      </p:pic>
      <p:sp>
        <p:nvSpPr>
          <p:cNvPr id="31749" name="Rectangle 5"/>
          <p:cNvSpPr>
            <a:spLocks noGrp="1" noChangeArrowheads="1"/>
          </p:cNvSpPr>
          <p:nvPr>
            <p:ph type="title"/>
          </p:nvPr>
        </p:nvSpPr>
        <p:spPr>
          <a:xfrm>
            <a:off x="-141288" y="195263"/>
            <a:ext cx="9380538" cy="846137"/>
          </a:xfrm>
          <a:noFill/>
          <a:ln/>
        </p:spPr>
        <p:txBody>
          <a:bodyPr/>
          <a:lstStyle/>
          <a:p>
            <a:r>
              <a:rPr lang="zh-CN" altLang="en-US" sz="4000" dirty="0" smtClean="0">
                <a:ea typeface="宋体" pitchFamily="2" charset="-122"/>
              </a:rPr>
              <a:t>采用</a:t>
            </a:r>
            <a:r>
              <a:rPr lang="en-US" altLang="zh-CN" sz="4000" dirty="0" smtClean="0">
                <a:ea typeface="宋体" pitchFamily="2" charset="-122"/>
              </a:rPr>
              <a:t>GBN</a:t>
            </a:r>
            <a:r>
              <a:rPr lang="zh-CN" altLang="en-US" sz="4000" dirty="0" smtClean="0">
                <a:ea typeface="宋体" pitchFamily="2" charset="-122"/>
              </a:rPr>
              <a:t>的滑动窗口协议</a:t>
            </a:r>
            <a:endParaRPr lang="en-US" altLang="zh-CN" sz="4000" dirty="0">
              <a:ea typeface="宋体" pitchFamily="2" charset="-122"/>
            </a:endParaRPr>
          </a:p>
        </p:txBody>
      </p:sp>
      <p:sp>
        <p:nvSpPr>
          <p:cNvPr id="31750" name="Text Box 6"/>
          <p:cNvSpPr txBox="1">
            <a:spLocks noChangeArrowheads="1"/>
          </p:cNvSpPr>
          <p:nvPr/>
        </p:nvSpPr>
        <p:spPr bwMode="auto">
          <a:xfrm>
            <a:off x="5737225" y="6350000"/>
            <a:ext cx="19288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>
                <a:latin typeface="Times New Roman" pitchFamily="18" charset="0"/>
                <a:ea typeface="宋体" pitchFamily="2" charset="-122"/>
              </a:rPr>
              <a:t>Continued </a:t>
            </a:r>
            <a:r>
              <a:rPr lang="en-US" altLang="zh-CN" sz="2400">
                <a:latin typeface="Times New Roman" pitchFamily="18" charset="0"/>
                <a:ea typeface="宋体" pitchFamily="2" charset="-122"/>
                <a:sym typeface="Wingdings" pitchFamily="2" charset="2"/>
              </a:rPr>
              <a:t>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 dirty="0">
                <a:ea typeface="宋体" pitchFamily="2" charset="-122"/>
              </a:rPr>
              <a:t>采用</a:t>
            </a:r>
            <a:r>
              <a:rPr lang="en-US" altLang="zh-CN" sz="4000" dirty="0">
                <a:ea typeface="宋体" pitchFamily="2" charset="-122"/>
              </a:rPr>
              <a:t>GBN</a:t>
            </a:r>
            <a:r>
              <a:rPr lang="zh-CN" altLang="en-US" sz="4000" dirty="0">
                <a:ea typeface="宋体" pitchFamily="2" charset="-122"/>
              </a:rPr>
              <a:t>的滑动窗口协议</a:t>
            </a:r>
            <a:endParaRPr lang="en-US" altLang="zh-CN" sz="4000" dirty="0">
              <a:ea typeface="宋体" pitchFamily="2" charset="-122"/>
            </a:endParaRPr>
          </a:p>
        </p:txBody>
      </p:sp>
      <p:sp>
        <p:nvSpPr>
          <p:cNvPr id="32772" name="Text Box 4"/>
          <p:cNvSpPr txBox="1">
            <a:spLocks noChangeArrowheads="1"/>
          </p:cNvSpPr>
          <p:nvPr/>
        </p:nvSpPr>
        <p:spPr bwMode="auto">
          <a:xfrm>
            <a:off x="5737225" y="6350000"/>
            <a:ext cx="19288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>
                <a:latin typeface="Times New Roman" pitchFamily="18" charset="0"/>
                <a:ea typeface="宋体" pitchFamily="2" charset="-122"/>
              </a:rPr>
              <a:t>Continued </a:t>
            </a:r>
            <a:r>
              <a:rPr lang="en-US" altLang="zh-CN" sz="2400">
                <a:latin typeface="Times New Roman" pitchFamily="18" charset="0"/>
                <a:ea typeface="宋体" pitchFamily="2" charset="-122"/>
                <a:sym typeface="Wingdings" pitchFamily="2" charset="2"/>
              </a:rPr>
              <a:t></a:t>
            </a:r>
          </a:p>
        </p:txBody>
      </p:sp>
      <p:pic>
        <p:nvPicPr>
          <p:cNvPr id="32773" name="Picture 5" descr="3-17b"/>
          <p:cNvPicPr>
            <a:picLocks noChangeAspect="1" noChangeArrowheads="1"/>
          </p:cNvPicPr>
          <p:nvPr/>
        </p:nvPicPr>
        <p:blipFill>
          <a:blip r:embed="rId2"/>
          <a:srcRect b="56282"/>
          <a:stretch>
            <a:fillRect/>
          </a:stretch>
        </p:blipFill>
        <p:spPr bwMode="auto">
          <a:xfrm>
            <a:off x="371475" y="1281113"/>
            <a:ext cx="8323263" cy="48291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 dirty="0">
                <a:ea typeface="宋体" pitchFamily="2" charset="-122"/>
              </a:rPr>
              <a:t>采用</a:t>
            </a:r>
            <a:r>
              <a:rPr lang="en-US" altLang="zh-CN" sz="4000" dirty="0">
                <a:ea typeface="宋体" pitchFamily="2" charset="-122"/>
              </a:rPr>
              <a:t>GBN</a:t>
            </a:r>
            <a:r>
              <a:rPr lang="zh-CN" altLang="en-US" sz="4000" dirty="0">
                <a:ea typeface="宋体" pitchFamily="2" charset="-122"/>
              </a:rPr>
              <a:t>的滑动窗口协议</a:t>
            </a:r>
            <a:endParaRPr lang="en-US" altLang="zh-CN" sz="4000" dirty="0">
              <a:ea typeface="宋体" pitchFamily="2" charset="-122"/>
            </a:endParaRPr>
          </a:p>
        </p:txBody>
      </p:sp>
      <p:pic>
        <p:nvPicPr>
          <p:cNvPr id="33797" name="Picture 5" descr="3-17b"/>
          <p:cNvPicPr>
            <a:picLocks noChangeAspect="1" noChangeArrowheads="1"/>
          </p:cNvPicPr>
          <p:nvPr/>
        </p:nvPicPr>
        <p:blipFill>
          <a:blip r:embed="rId2"/>
          <a:srcRect t="43420" b="-389"/>
          <a:stretch>
            <a:fillRect/>
          </a:stretch>
        </p:blipFill>
        <p:spPr bwMode="auto">
          <a:xfrm>
            <a:off x="917575" y="993775"/>
            <a:ext cx="7556500" cy="571341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dirty="0">
                <a:ea typeface="宋体" pitchFamily="2" charset="-122"/>
              </a:rPr>
              <a:t>采用</a:t>
            </a:r>
            <a:r>
              <a:rPr lang="en-US" altLang="zh-CN" sz="3600" dirty="0">
                <a:ea typeface="宋体" pitchFamily="2" charset="-122"/>
              </a:rPr>
              <a:t>GBN</a:t>
            </a:r>
            <a:r>
              <a:rPr lang="zh-CN" altLang="en-US" sz="3600" dirty="0">
                <a:ea typeface="宋体" pitchFamily="2" charset="-122"/>
              </a:rPr>
              <a:t>的滑动窗口协议</a:t>
            </a:r>
            <a:r>
              <a:rPr lang="en-US" altLang="zh-CN" sz="3600" dirty="0" smtClean="0">
                <a:ea typeface="宋体" pitchFamily="2" charset="-122"/>
              </a:rPr>
              <a:t>(</a:t>
            </a:r>
            <a:r>
              <a:rPr lang="en-US" altLang="zh-CN" sz="3600" dirty="0">
                <a:ea typeface="宋体" pitchFamily="2" charset="-122"/>
              </a:rPr>
              <a:t>2)</a:t>
            </a:r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ctr">
              <a:buFontTx/>
              <a:buNone/>
            </a:pPr>
            <a:r>
              <a:rPr lang="zh-CN" altLang="en-US" dirty="0" smtClean="0">
                <a:ea typeface="宋体" pitchFamily="2" charset="-122"/>
              </a:rPr>
              <a:t>软件模拟多个计时器</a:t>
            </a:r>
            <a:endParaRPr lang="en-US" altLang="zh-CN" dirty="0">
              <a:ea typeface="宋体" pitchFamily="2" charset="-122"/>
            </a:endParaRPr>
          </a:p>
        </p:txBody>
      </p:sp>
      <p:pic>
        <p:nvPicPr>
          <p:cNvPr id="34820" name="Picture 4" descr="3-18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39738" y="1747838"/>
            <a:ext cx="8504237" cy="307498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练习题</a:t>
            </a:r>
            <a:endParaRPr lang="zh-CN" altLang="en-US" dirty="0"/>
          </a:p>
        </p:txBody>
      </p:sp>
      <p:sp>
        <p:nvSpPr>
          <p:cNvPr id="4" name="TextBox 1"/>
          <p:cNvSpPr txBox="1"/>
          <p:nvPr/>
        </p:nvSpPr>
        <p:spPr>
          <a:xfrm>
            <a:off x="123092" y="1248508"/>
            <a:ext cx="8897815" cy="3611245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1000"/>
              </a:lnSpc>
            </a:pPr>
            <a:endParaRPr lang="en-US" altLang="zh-CN" dirty="0" smtClean="0"/>
          </a:p>
          <a:p>
            <a:pPr algn="l">
              <a:lnSpc>
                <a:spcPts val="1000"/>
              </a:lnSpc>
            </a:pPr>
            <a:endParaRPr lang="en-US" altLang="zh-CN" dirty="0" smtClean="0"/>
          </a:p>
          <a:p>
            <a:pPr algn="l">
              <a:lnSpc>
                <a:spcPts val="3000"/>
              </a:lnSpc>
              <a:tabLst>
                <a:tab pos="304800" algn="l"/>
                <a:tab pos="3886200" algn="l"/>
              </a:tabLst>
            </a:pPr>
            <a:r>
              <a:rPr lang="en-US" altLang="zh-CN" sz="2087" dirty="0" smtClean="0">
                <a:solidFill>
                  <a:srgbClr val="990000"/>
                </a:solidFill>
                <a:latin typeface="Wingdings" pitchFamily="18" charset="0"/>
                <a:cs typeface="Wingdings" pitchFamily="18" charset="0"/>
              </a:rPr>
              <a:t></a:t>
            </a:r>
            <a:r>
              <a:rPr lang="en-US" altLang="zh-CN" sz="246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6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数据链路层采用后退</a:t>
            </a:r>
            <a:r>
              <a:rPr lang="en-US" altLang="zh-CN" sz="2460" dirty="0" smtClean="0">
                <a:solidFill>
                  <a:srgbClr val="163794"/>
                </a:solidFill>
                <a:latin typeface="Comic Sans MS" pitchFamily="18" charset="0"/>
                <a:cs typeface="Comic Sans MS" pitchFamily="18" charset="0"/>
              </a:rPr>
              <a:t>N</a:t>
            </a:r>
            <a:r>
              <a:rPr lang="en-US" altLang="zh-CN" sz="246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帧（</a:t>
            </a:r>
            <a:r>
              <a:rPr lang="en-US" altLang="zh-CN" sz="2460" dirty="0" smtClean="0">
                <a:solidFill>
                  <a:srgbClr val="163794"/>
                </a:solidFill>
                <a:latin typeface="Comic Sans MS" pitchFamily="18" charset="0"/>
                <a:cs typeface="Comic Sans MS" pitchFamily="18" charset="0"/>
              </a:rPr>
              <a:t>GBN</a:t>
            </a:r>
            <a:r>
              <a:rPr lang="en-US" altLang="zh-CN" sz="246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）协议，发送方已经发送了编号为</a:t>
            </a:r>
            <a:r>
              <a:rPr lang="en-US" altLang="zh-CN" sz="2460" dirty="0" smtClean="0">
                <a:solidFill>
                  <a:srgbClr val="163794"/>
                </a:solidFill>
                <a:latin typeface="Comic Sans MS" pitchFamily="18" charset="0"/>
                <a:cs typeface="Comic Sans MS" pitchFamily="18" charset="0"/>
              </a:rPr>
              <a:t>0</a:t>
            </a:r>
            <a:r>
              <a:rPr lang="en-US" altLang="zh-CN" sz="246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～</a:t>
            </a:r>
            <a:r>
              <a:rPr lang="en-US" altLang="zh-CN" sz="2460" dirty="0" smtClean="0">
                <a:solidFill>
                  <a:srgbClr val="163794"/>
                </a:solidFill>
                <a:latin typeface="Comic Sans MS" pitchFamily="18" charset="0"/>
                <a:cs typeface="Comic Sans MS" pitchFamily="18" charset="0"/>
              </a:rPr>
              <a:t>7</a:t>
            </a:r>
            <a:r>
              <a:rPr lang="en-US" altLang="zh-CN" sz="246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的帧。当计时器超时时，若发送方只收到</a:t>
            </a:r>
            <a:r>
              <a:rPr lang="en-US" altLang="zh-CN" sz="2460" dirty="0" smtClean="0">
                <a:solidFill>
                  <a:srgbClr val="163794"/>
                </a:solidFill>
                <a:latin typeface="Comic Sans MS" pitchFamily="18" charset="0"/>
                <a:cs typeface="Comic Sans MS" pitchFamily="18" charset="0"/>
              </a:rPr>
              <a:t>0</a:t>
            </a:r>
            <a:r>
              <a:rPr lang="en-US" altLang="zh-CN" sz="246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、</a:t>
            </a:r>
            <a:r>
              <a:rPr lang="en-US" altLang="zh-CN" sz="2460" dirty="0" smtClean="0">
                <a:solidFill>
                  <a:srgbClr val="163794"/>
                </a:solidFill>
                <a:latin typeface="Comic Sans MS" pitchFamily="18" charset="0"/>
                <a:cs typeface="Comic Sans MS" pitchFamily="18" charset="0"/>
              </a:rPr>
              <a:t>2</a:t>
            </a:r>
            <a:r>
              <a:rPr lang="en-US" altLang="zh-CN" sz="246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、</a:t>
            </a:r>
            <a:r>
              <a:rPr lang="en-US" altLang="zh-CN" sz="2460" dirty="0" smtClean="0">
                <a:solidFill>
                  <a:srgbClr val="163794"/>
                </a:solidFill>
                <a:latin typeface="Comic Sans MS" pitchFamily="18" charset="0"/>
                <a:cs typeface="Comic Sans MS" pitchFamily="18" charset="0"/>
              </a:rPr>
              <a:t>3</a:t>
            </a:r>
            <a:r>
              <a:rPr lang="en-US" altLang="zh-CN" sz="246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号帧的确认，则发送方需要重发的帧数是多少？分别是那几个帧？</a:t>
            </a:r>
          </a:p>
          <a:p>
            <a:pPr algn="l">
              <a:lnSpc>
                <a:spcPts val="1000"/>
              </a:lnSpc>
            </a:pPr>
            <a:endParaRPr lang="en-US" altLang="zh-CN" dirty="0" smtClean="0"/>
          </a:p>
          <a:p>
            <a:pPr algn="l">
              <a:lnSpc>
                <a:spcPts val="1000"/>
              </a:lnSpc>
            </a:pPr>
            <a:endParaRPr lang="en-US" altLang="zh-CN" dirty="0" smtClean="0"/>
          </a:p>
          <a:p>
            <a:pPr algn="l">
              <a:lnSpc>
                <a:spcPts val="1000"/>
              </a:lnSpc>
            </a:pPr>
            <a:endParaRPr lang="en-US" altLang="zh-CN" dirty="0" smtClean="0"/>
          </a:p>
          <a:p>
            <a:pPr algn="l">
              <a:lnSpc>
                <a:spcPts val="1000"/>
              </a:lnSpc>
            </a:pPr>
            <a:endParaRPr lang="en-US" altLang="zh-CN" dirty="0" smtClean="0"/>
          </a:p>
          <a:p>
            <a:pPr algn="l">
              <a:lnSpc>
                <a:spcPts val="1000"/>
              </a:lnSpc>
            </a:pPr>
            <a:endParaRPr lang="en-US" altLang="zh-CN" dirty="0" smtClean="0"/>
          </a:p>
          <a:p>
            <a:pPr algn="l">
              <a:lnSpc>
                <a:spcPts val="1000"/>
              </a:lnSpc>
            </a:pPr>
            <a:endParaRPr lang="en-US" altLang="zh-CN" dirty="0" smtClean="0"/>
          </a:p>
          <a:p>
            <a:pPr algn="l">
              <a:lnSpc>
                <a:spcPts val="3600"/>
              </a:lnSpc>
              <a:tabLst>
                <a:tab pos="304800" algn="l"/>
                <a:tab pos="3886200" algn="l"/>
              </a:tabLst>
            </a:pPr>
            <a:r>
              <a:rPr lang="en-US" altLang="zh-CN" sz="2087" dirty="0" smtClean="0">
                <a:solidFill>
                  <a:srgbClr val="990000"/>
                </a:solidFill>
                <a:latin typeface="Wingdings" pitchFamily="18" charset="0"/>
                <a:cs typeface="Wingdings" pitchFamily="18" charset="0"/>
              </a:rPr>
              <a:t></a:t>
            </a:r>
            <a:r>
              <a:rPr lang="en-US" altLang="zh-CN" sz="246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60" dirty="0" smtClean="0">
                <a:solidFill>
                  <a:srgbClr val="2D2DB9"/>
                </a:solidFill>
                <a:latin typeface="Times New Roman" pitchFamily="18" charset="0"/>
                <a:cs typeface="Times New Roman" pitchFamily="18" charset="0"/>
              </a:rPr>
              <a:t>解：根据</a:t>
            </a:r>
            <a:r>
              <a:rPr lang="en-US" altLang="zh-CN" sz="2460" dirty="0" smtClean="0">
                <a:solidFill>
                  <a:srgbClr val="2D2DB9"/>
                </a:solidFill>
                <a:latin typeface="Comic Sans MS" pitchFamily="18" charset="0"/>
                <a:cs typeface="Comic Sans MS" pitchFamily="18" charset="0"/>
              </a:rPr>
              <a:t>GBN</a:t>
            </a:r>
            <a:r>
              <a:rPr lang="en-US" altLang="zh-CN" sz="2460" dirty="0" smtClean="0">
                <a:solidFill>
                  <a:srgbClr val="2D2DB9"/>
                </a:solidFill>
                <a:latin typeface="Times New Roman" pitchFamily="18" charset="0"/>
                <a:cs typeface="Times New Roman" pitchFamily="18" charset="0"/>
              </a:rPr>
              <a:t>协议工作原理，</a:t>
            </a:r>
            <a:r>
              <a:rPr lang="en-US" altLang="zh-CN" sz="2460" dirty="0" smtClean="0">
                <a:solidFill>
                  <a:srgbClr val="2D2DB9"/>
                </a:solidFill>
                <a:latin typeface="Comic Sans MS" pitchFamily="18" charset="0"/>
                <a:cs typeface="Comic Sans MS" pitchFamily="18" charset="0"/>
              </a:rPr>
              <a:t>GBN</a:t>
            </a:r>
            <a:r>
              <a:rPr lang="en-US" altLang="zh-CN" sz="2460" dirty="0" smtClean="0">
                <a:solidFill>
                  <a:srgbClr val="2D2DB9"/>
                </a:solidFill>
                <a:latin typeface="Times New Roman" pitchFamily="18" charset="0"/>
                <a:cs typeface="Times New Roman" pitchFamily="18" charset="0"/>
              </a:rPr>
              <a:t>协议的确认是累积确认，所以此时发送端需要重发的帧数是</a:t>
            </a:r>
            <a:r>
              <a:rPr lang="en-US" altLang="zh-CN" sz="2460" dirty="0" smtClean="0">
                <a:solidFill>
                  <a:srgbClr val="2D2DB9"/>
                </a:solidFill>
                <a:latin typeface="Comic Sans MS" pitchFamily="18" charset="0"/>
                <a:cs typeface="Comic Sans MS" pitchFamily="18" charset="0"/>
              </a:rPr>
              <a:t>4</a:t>
            </a:r>
            <a:r>
              <a:rPr lang="en-US" altLang="zh-CN" sz="2460" dirty="0" smtClean="0">
                <a:solidFill>
                  <a:srgbClr val="2D2DB9"/>
                </a:solidFill>
                <a:latin typeface="Times New Roman" pitchFamily="18" charset="0"/>
                <a:cs typeface="Times New Roman" pitchFamily="18" charset="0"/>
              </a:rPr>
              <a:t>个，依次分别是</a:t>
            </a:r>
            <a:r>
              <a:rPr lang="en-US" altLang="zh-CN" sz="2460" dirty="0" smtClean="0">
                <a:solidFill>
                  <a:srgbClr val="2D2DB9"/>
                </a:solidFill>
                <a:latin typeface="Comic Sans MS" pitchFamily="18" charset="0"/>
                <a:cs typeface="Comic Sans MS" pitchFamily="18" charset="0"/>
              </a:rPr>
              <a:t>4</a:t>
            </a:r>
            <a:r>
              <a:rPr lang="en-US" altLang="zh-CN" sz="2460" dirty="0" smtClean="0">
                <a:solidFill>
                  <a:srgbClr val="2D2DB9"/>
                </a:solidFill>
                <a:latin typeface="Times New Roman" pitchFamily="18" charset="0"/>
                <a:cs typeface="Times New Roman" pitchFamily="18" charset="0"/>
              </a:rPr>
              <a:t>、</a:t>
            </a:r>
            <a:r>
              <a:rPr lang="en-US" altLang="zh-CN" sz="2460" dirty="0" smtClean="0">
                <a:solidFill>
                  <a:srgbClr val="2D2DB9"/>
                </a:solidFill>
                <a:latin typeface="Comic Sans MS" pitchFamily="18" charset="0"/>
                <a:cs typeface="Comic Sans MS" pitchFamily="18" charset="0"/>
              </a:rPr>
              <a:t>5</a:t>
            </a:r>
            <a:r>
              <a:rPr lang="en-US" altLang="zh-CN" sz="2460" dirty="0" smtClean="0">
                <a:solidFill>
                  <a:srgbClr val="2D2DB9"/>
                </a:solidFill>
                <a:latin typeface="Times New Roman" pitchFamily="18" charset="0"/>
                <a:cs typeface="Times New Roman" pitchFamily="18" charset="0"/>
              </a:rPr>
              <a:t>、</a:t>
            </a:r>
            <a:r>
              <a:rPr lang="en-US" altLang="zh-CN" sz="2460" dirty="0" smtClean="0">
                <a:solidFill>
                  <a:srgbClr val="2D2DB9"/>
                </a:solidFill>
                <a:latin typeface="Comic Sans MS" pitchFamily="18" charset="0"/>
                <a:cs typeface="Comic Sans MS" pitchFamily="18" charset="0"/>
              </a:rPr>
              <a:t>6</a:t>
            </a:r>
            <a:r>
              <a:rPr lang="en-US" altLang="zh-CN" sz="2460" dirty="0" smtClean="0">
                <a:solidFill>
                  <a:srgbClr val="2D2DB9"/>
                </a:solidFill>
                <a:latin typeface="Times New Roman" pitchFamily="18" charset="0"/>
                <a:cs typeface="Times New Roman" pitchFamily="18" charset="0"/>
              </a:rPr>
              <a:t>、</a:t>
            </a:r>
            <a:r>
              <a:rPr lang="en-US" altLang="zh-CN" sz="2460" dirty="0" smtClean="0">
                <a:solidFill>
                  <a:srgbClr val="2D2DB9"/>
                </a:solidFill>
                <a:latin typeface="Comic Sans MS" pitchFamily="18" charset="0"/>
                <a:cs typeface="Comic Sans MS" pitchFamily="18" charset="0"/>
              </a:rPr>
              <a:t>7</a:t>
            </a:r>
            <a:r>
              <a:rPr lang="en-US" altLang="zh-CN" sz="2460" dirty="0" smtClean="0">
                <a:solidFill>
                  <a:srgbClr val="2D2DB9"/>
                </a:solidFill>
                <a:latin typeface="Times New Roman" pitchFamily="18" charset="0"/>
                <a:cs typeface="Times New Roman" pitchFamily="18" charset="0"/>
              </a:rPr>
              <a:t>号帧。</a:t>
            </a:r>
          </a:p>
        </p:txBody>
      </p:sp>
    </p:spTree>
    <p:extLst>
      <p:ext uri="{BB962C8B-B14F-4D97-AF65-F5344CB8AC3E}">
        <p14:creationId xmlns:p14="http://schemas.microsoft.com/office/powerpoint/2010/main" val="144798018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Selective Repeat</a:t>
            </a:r>
            <a:r>
              <a:rPr lang="zh-CN" altLang="en-US" dirty="0"/>
              <a:t> （</a:t>
            </a:r>
            <a:r>
              <a:rPr lang="en-US" altLang="zh-CN" dirty="0"/>
              <a:t>SR</a:t>
            </a:r>
            <a:r>
              <a:rPr lang="zh-CN" altLang="en-US" dirty="0"/>
              <a:t>）</a:t>
            </a:r>
            <a:r>
              <a:rPr lang="zh-CN" altLang="en-US" dirty="0" smtClean="0"/>
              <a:t>协议</a:t>
            </a:r>
            <a:endParaRPr lang="zh-CN" altLang="en-US" dirty="0"/>
          </a:p>
        </p:txBody>
      </p:sp>
      <p:sp>
        <p:nvSpPr>
          <p:cNvPr id="4" name="TextBox 1"/>
          <p:cNvSpPr txBox="1"/>
          <p:nvPr/>
        </p:nvSpPr>
        <p:spPr>
          <a:xfrm>
            <a:off x="1191538" y="1137138"/>
            <a:ext cx="5748523" cy="3944670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1000"/>
              </a:lnSpc>
            </a:pPr>
            <a:endParaRPr lang="en-US" altLang="zh-CN" dirty="0" smtClean="0"/>
          </a:p>
          <a:p>
            <a:pPr algn="l">
              <a:lnSpc>
                <a:spcPts val="1000"/>
              </a:lnSpc>
            </a:pPr>
            <a:endParaRPr lang="en-US" altLang="zh-CN" dirty="0" smtClean="0"/>
          </a:p>
          <a:p>
            <a:pPr algn="l">
              <a:lnSpc>
                <a:spcPts val="1000"/>
              </a:lnSpc>
            </a:pPr>
            <a:endParaRPr lang="en-US" altLang="zh-CN" dirty="0" smtClean="0"/>
          </a:p>
          <a:p>
            <a:pPr algn="l">
              <a:lnSpc>
                <a:spcPts val="3100"/>
              </a:lnSpc>
              <a:tabLst>
                <a:tab pos="393700" algn="l"/>
                <a:tab pos="2273300" algn="l"/>
              </a:tabLst>
            </a:pPr>
            <a:r>
              <a:rPr lang="en-US" altLang="zh-CN" sz="2460" dirty="0" smtClean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460" b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GBN</a:t>
            </a:r>
            <a:r>
              <a:rPr lang="en-US" altLang="zh-CN" sz="2460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有什么缺陷？</a:t>
            </a:r>
          </a:p>
          <a:p>
            <a:pPr algn="l">
              <a:lnSpc>
                <a:spcPts val="1000"/>
              </a:lnSpc>
            </a:pPr>
            <a:endParaRPr lang="en-US" altLang="zh-CN" dirty="0" smtClean="0"/>
          </a:p>
          <a:p>
            <a:pPr algn="l">
              <a:lnSpc>
                <a:spcPts val="2800"/>
              </a:lnSpc>
              <a:tabLst>
                <a:tab pos="393700" algn="l"/>
                <a:tab pos="2273300" algn="l"/>
              </a:tabLst>
            </a:pPr>
            <a:r>
              <a:rPr lang="en-US" altLang="zh-CN" sz="2460" dirty="0" smtClean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46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接收方对每个分组</a:t>
            </a:r>
            <a:r>
              <a:rPr lang="en-US" altLang="zh-CN" sz="2460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单独进行确认</a:t>
            </a:r>
          </a:p>
          <a:p>
            <a:pPr algn="l">
              <a:lnSpc>
                <a:spcPts val="1000"/>
              </a:lnSpc>
            </a:pPr>
            <a:endParaRPr lang="en-US" altLang="zh-CN" dirty="0" smtClean="0"/>
          </a:p>
          <a:p>
            <a:pPr algn="l">
              <a:lnSpc>
                <a:spcPts val="2300"/>
              </a:lnSpc>
              <a:tabLst>
                <a:tab pos="393700" algn="l"/>
                <a:tab pos="2273300" algn="l"/>
              </a:tabLst>
            </a:pPr>
            <a:r>
              <a:rPr lang="en-US" altLang="zh-CN" dirty="0" smtClean="0"/>
              <a:t>	</a:t>
            </a:r>
            <a:r>
              <a:rPr lang="en-US" altLang="zh-CN" sz="2100" dirty="0" smtClean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1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0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设置</a:t>
            </a:r>
            <a:r>
              <a:rPr lang="en-US" altLang="zh-CN" sz="2100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缓存机制</a:t>
            </a:r>
            <a:r>
              <a:rPr lang="en-US" altLang="zh-CN" sz="210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，缓存乱序到达的分组</a:t>
            </a:r>
          </a:p>
          <a:p>
            <a:pPr algn="l">
              <a:lnSpc>
                <a:spcPts val="1000"/>
              </a:lnSpc>
            </a:pPr>
            <a:endParaRPr lang="en-US" altLang="zh-CN" dirty="0" smtClean="0"/>
          </a:p>
          <a:p>
            <a:pPr algn="l">
              <a:lnSpc>
                <a:spcPts val="2700"/>
              </a:lnSpc>
              <a:tabLst>
                <a:tab pos="393700" algn="l"/>
                <a:tab pos="2273300" algn="l"/>
              </a:tabLst>
            </a:pPr>
            <a:r>
              <a:rPr lang="en-US" altLang="zh-CN" sz="2460" dirty="0" smtClean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46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发送方只重传那些没收到ACK的分组</a:t>
            </a:r>
          </a:p>
          <a:p>
            <a:pPr algn="l">
              <a:lnSpc>
                <a:spcPts val="1000"/>
              </a:lnSpc>
            </a:pPr>
            <a:endParaRPr lang="en-US" altLang="zh-CN" dirty="0" smtClean="0"/>
          </a:p>
          <a:p>
            <a:pPr algn="l">
              <a:lnSpc>
                <a:spcPts val="2300"/>
              </a:lnSpc>
              <a:tabLst>
                <a:tab pos="393700" algn="l"/>
                <a:tab pos="2273300" algn="l"/>
              </a:tabLst>
            </a:pPr>
            <a:r>
              <a:rPr lang="en-US" altLang="zh-CN" dirty="0" smtClean="0"/>
              <a:t>	</a:t>
            </a:r>
            <a:r>
              <a:rPr lang="en-US" altLang="zh-CN" sz="2100" dirty="0" smtClean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1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0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为每个分组设置定时器</a:t>
            </a:r>
          </a:p>
          <a:p>
            <a:pPr algn="l">
              <a:lnSpc>
                <a:spcPts val="1000"/>
              </a:lnSpc>
            </a:pPr>
            <a:endParaRPr lang="en-US" altLang="zh-CN" dirty="0" smtClean="0"/>
          </a:p>
          <a:p>
            <a:pPr algn="l">
              <a:lnSpc>
                <a:spcPts val="2700"/>
              </a:lnSpc>
              <a:tabLst>
                <a:tab pos="393700" algn="l"/>
                <a:tab pos="2273300" algn="l"/>
              </a:tabLst>
            </a:pPr>
            <a:r>
              <a:rPr lang="en-US" altLang="zh-CN" sz="2460" dirty="0" smtClean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46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发送方窗口</a:t>
            </a:r>
          </a:p>
          <a:p>
            <a:pPr algn="l">
              <a:lnSpc>
                <a:spcPts val="1000"/>
              </a:lnSpc>
            </a:pPr>
            <a:endParaRPr lang="en-US" altLang="zh-CN" dirty="0" smtClean="0"/>
          </a:p>
          <a:p>
            <a:pPr algn="l">
              <a:lnSpc>
                <a:spcPts val="2300"/>
              </a:lnSpc>
              <a:tabLst>
                <a:tab pos="393700" algn="l"/>
                <a:tab pos="2273300" algn="l"/>
              </a:tabLst>
            </a:pPr>
            <a:r>
              <a:rPr lang="en-US" altLang="zh-CN" dirty="0" smtClean="0"/>
              <a:t>	</a:t>
            </a:r>
            <a:r>
              <a:rPr lang="en-US" altLang="zh-CN" sz="2100" dirty="0" smtClean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1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0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N个连续的序列号</a:t>
            </a:r>
          </a:p>
          <a:p>
            <a:pPr algn="l">
              <a:lnSpc>
                <a:spcPts val="1000"/>
              </a:lnSpc>
            </a:pPr>
            <a:endParaRPr lang="en-US" altLang="zh-CN" dirty="0" smtClean="0"/>
          </a:p>
          <a:p>
            <a:pPr algn="l">
              <a:lnSpc>
                <a:spcPts val="2200"/>
              </a:lnSpc>
              <a:tabLst>
                <a:tab pos="393700" algn="l"/>
                <a:tab pos="2273300" algn="l"/>
              </a:tabLst>
            </a:pPr>
            <a:r>
              <a:rPr lang="en-US" altLang="zh-CN" dirty="0" smtClean="0"/>
              <a:t>	</a:t>
            </a:r>
            <a:r>
              <a:rPr lang="en-US" altLang="zh-CN" sz="2100" dirty="0" smtClean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1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0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限制已发送且未确认的分组</a:t>
            </a:r>
          </a:p>
        </p:txBody>
      </p:sp>
    </p:spTree>
    <p:extLst>
      <p:ext uri="{BB962C8B-B14F-4D97-AF65-F5344CB8AC3E}">
        <p14:creationId xmlns:p14="http://schemas.microsoft.com/office/powerpoint/2010/main" val="87091510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Selective </a:t>
            </a:r>
            <a:r>
              <a:rPr lang="en-US" altLang="zh-CN" dirty="0" smtClean="0"/>
              <a:t>Repeat</a:t>
            </a:r>
            <a:r>
              <a:rPr lang="zh-CN" altLang="en-US" dirty="0" smtClean="0"/>
              <a:t>：发送方</a:t>
            </a:r>
            <a:r>
              <a:rPr lang="en-US" altLang="zh-CN" dirty="0" smtClean="0"/>
              <a:t>/</a:t>
            </a:r>
            <a:r>
              <a:rPr lang="zh-CN" altLang="en-US" dirty="0" smtClean="0"/>
              <a:t>接收方窗口</a:t>
            </a:r>
            <a:endParaRPr lang="zh-CN" alt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29492" y="1423375"/>
            <a:ext cx="8051800" cy="483375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8998066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161439"/>
            <a:ext cx="9144000" cy="1143000"/>
          </a:xfrm>
        </p:spPr>
        <p:txBody>
          <a:bodyPr/>
          <a:lstStyle/>
          <a:p>
            <a:r>
              <a:rPr lang="en-US" altLang="zh-CN" dirty="0" smtClean="0"/>
              <a:t>SR</a:t>
            </a:r>
            <a:r>
              <a:rPr lang="zh-CN" altLang="en-US" dirty="0" smtClean="0"/>
              <a:t>协议</a:t>
            </a:r>
            <a:endParaRPr lang="zh-CN" alt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38557" y="1821963"/>
            <a:ext cx="3716212" cy="4448402"/>
          </a:xfrm>
          <a:prstGeom prst="rect">
            <a:avLst/>
          </a:prstGeom>
          <a:noFill/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872899" y="1796563"/>
            <a:ext cx="3725860" cy="4473802"/>
          </a:xfrm>
          <a:prstGeom prst="rect">
            <a:avLst/>
          </a:prstGeom>
          <a:noFill/>
        </p:spPr>
      </p:pic>
      <p:sp>
        <p:nvSpPr>
          <p:cNvPr id="6" name="TextBox 1"/>
          <p:cNvSpPr txBox="1"/>
          <p:nvPr/>
        </p:nvSpPr>
        <p:spPr>
          <a:xfrm>
            <a:off x="884249" y="1744535"/>
            <a:ext cx="3495428" cy="4085734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2200"/>
              </a:lnSpc>
              <a:tabLst>
                <a:tab pos="152400" algn="l"/>
                <a:tab pos="304800" algn="l"/>
              </a:tabLst>
            </a:pPr>
            <a:r>
              <a:rPr lang="en-US" altLang="zh-CN" sz="2000" dirty="0" smtClean="0"/>
              <a:t>	</a:t>
            </a:r>
            <a:r>
              <a:rPr lang="en-US" altLang="zh-CN" sz="2400" dirty="0" smtClean="0">
                <a:solidFill>
                  <a:srgbClr val="990000"/>
                </a:solidFill>
                <a:latin typeface="Comic Sans MS" pitchFamily="18" charset="0"/>
                <a:cs typeface="Comic Sans MS" pitchFamily="18" charset="0"/>
              </a:rPr>
              <a:t>sender</a:t>
            </a:r>
          </a:p>
          <a:p>
            <a:pPr algn="l">
              <a:lnSpc>
                <a:spcPts val="2500"/>
              </a:lnSpc>
              <a:tabLst>
                <a:tab pos="152400" algn="l"/>
                <a:tab pos="304800" algn="l"/>
              </a:tabLst>
            </a:pPr>
            <a:endParaRPr lang="en-US" altLang="zh-CN" sz="2800" dirty="0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algn="l">
              <a:lnSpc>
                <a:spcPts val="2500"/>
              </a:lnSpc>
              <a:tabLst>
                <a:tab pos="152400" algn="l"/>
                <a:tab pos="304800" algn="l"/>
              </a:tabLst>
            </a:pPr>
            <a:r>
              <a:rPr lang="en-US" altLang="zh-CN" sz="2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data</a:t>
            </a:r>
            <a:r>
              <a:rPr lang="en-US" altLang="zh-CN" sz="2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from</a:t>
            </a:r>
            <a:r>
              <a:rPr lang="en-US" altLang="zh-CN" sz="2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above</a:t>
            </a:r>
            <a:r>
              <a:rPr lang="en-US" altLang="zh-CN" sz="2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 algn="l">
              <a:lnSpc>
                <a:spcPts val="2500"/>
              </a:lnSpc>
              <a:tabLst>
                <a:tab pos="152400" algn="l"/>
                <a:tab pos="304800" algn="l"/>
              </a:tabLst>
            </a:pPr>
            <a:r>
              <a:rPr lang="en-US" altLang="zh-CN" sz="2000" dirty="0" smtClean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if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next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available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seq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#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in</a:t>
            </a:r>
          </a:p>
          <a:p>
            <a:pPr algn="l">
              <a:lnSpc>
                <a:spcPts val="2100"/>
              </a:lnSpc>
              <a:tabLst>
                <a:tab pos="152400" algn="l"/>
                <a:tab pos="304800" algn="l"/>
              </a:tabLst>
            </a:pPr>
            <a:r>
              <a:rPr lang="en-US" altLang="zh-CN" sz="2400" dirty="0" smtClean="0"/>
              <a:t>		</a:t>
            </a:r>
            <a:r>
              <a:rPr lang="en-US" altLang="zh-CN" sz="200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window,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send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pkt</a:t>
            </a:r>
          </a:p>
          <a:p>
            <a:pPr algn="l">
              <a:lnSpc>
                <a:spcPts val="1000"/>
              </a:lnSpc>
            </a:pPr>
            <a:endParaRPr lang="en-US" altLang="zh-CN" sz="2400" dirty="0" smtClean="0"/>
          </a:p>
          <a:p>
            <a:pPr algn="l">
              <a:lnSpc>
                <a:spcPts val="2000"/>
              </a:lnSpc>
              <a:tabLst>
                <a:tab pos="152400" algn="l"/>
                <a:tab pos="304800" algn="l"/>
              </a:tabLst>
            </a:pPr>
            <a:r>
              <a:rPr lang="en-US" altLang="zh-CN" sz="2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timeout(n):</a:t>
            </a:r>
          </a:p>
          <a:p>
            <a:pPr algn="l">
              <a:lnSpc>
                <a:spcPts val="2500"/>
              </a:lnSpc>
              <a:tabLst>
                <a:tab pos="152400" algn="l"/>
                <a:tab pos="304800" algn="l"/>
              </a:tabLst>
            </a:pPr>
            <a:r>
              <a:rPr lang="en-US" altLang="zh-CN" sz="2000" dirty="0" smtClean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resend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pkt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n,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restart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timer</a:t>
            </a:r>
          </a:p>
          <a:p>
            <a:pPr algn="l">
              <a:lnSpc>
                <a:spcPts val="1000"/>
              </a:lnSpc>
            </a:pPr>
            <a:endParaRPr lang="en-US" altLang="zh-CN" sz="2400" dirty="0" smtClean="0"/>
          </a:p>
          <a:p>
            <a:pPr algn="l">
              <a:lnSpc>
                <a:spcPts val="2000"/>
              </a:lnSpc>
              <a:tabLst>
                <a:tab pos="152400" algn="l"/>
                <a:tab pos="304800" algn="l"/>
              </a:tabLst>
            </a:pPr>
            <a:r>
              <a:rPr lang="en-US" altLang="zh-CN" sz="2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ACK(n)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in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[sendbase,sendbase+N]:</a:t>
            </a:r>
          </a:p>
          <a:p>
            <a:pPr algn="l">
              <a:lnSpc>
                <a:spcPts val="2500"/>
              </a:lnSpc>
              <a:tabLst>
                <a:tab pos="152400" algn="l"/>
                <a:tab pos="304800" algn="l"/>
              </a:tabLst>
            </a:pPr>
            <a:r>
              <a:rPr lang="en-US" altLang="zh-CN" sz="2000" dirty="0" smtClean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mark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pkt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as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received</a:t>
            </a:r>
          </a:p>
          <a:p>
            <a:pPr algn="l">
              <a:lnSpc>
                <a:spcPts val="2500"/>
              </a:lnSpc>
              <a:tabLst>
                <a:tab pos="152400" algn="l"/>
                <a:tab pos="304800" algn="l"/>
              </a:tabLst>
            </a:pPr>
            <a:r>
              <a:rPr lang="en-US" altLang="zh-CN" sz="2000" dirty="0" smtClean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if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smallest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unACKed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pkt,</a:t>
            </a:r>
          </a:p>
          <a:p>
            <a:pPr algn="l">
              <a:lnSpc>
                <a:spcPts val="2100"/>
              </a:lnSpc>
              <a:tabLst>
                <a:tab pos="152400" algn="l"/>
                <a:tab pos="304800" algn="l"/>
              </a:tabLst>
            </a:pPr>
            <a:r>
              <a:rPr lang="en-US" altLang="zh-CN" sz="2400" dirty="0" smtClean="0"/>
              <a:t>		</a:t>
            </a:r>
            <a:r>
              <a:rPr lang="en-US" altLang="zh-CN" sz="200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advance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window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base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to</a:t>
            </a:r>
          </a:p>
          <a:p>
            <a:pPr algn="l">
              <a:lnSpc>
                <a:spcPts val="2100"/>
              </a:lnSpc>
              <a:tabLst>
                <a:tab pos="152400" algn="l"/>
                <a:tab pos="304800" algn="l"/>
              </a:tabLst>
            </a:pPr>
            <a:r>
              <a:rPr lang="en-US" altLang="zh-CN" sz="2400" dirty="0" smtClean="0"/>
              <a:t>		</a:t>
            </a:r>
            <a:r>
              <a:rPr lang="en-US" altLang="zh-CN" sz="200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next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unACKed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seq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#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5130806" y="1656598"/>
            <a:ext cx="3467953" cy="4188326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2200"/>
              </a:lnSpc>
              <a:tabLst>
                <a:tab pos="165100" algn="l"/>
                <a:tab pos="304800" algn="l"/>
              </a:tabLst>
            </a:pPr>
            <a:r>
              <a:rPr lang="en-US" altLang="zh-CN" dirty="0" smtClean="0"/>
              <a:t>	</a:t>
            </a:r>
            <a:r>
              <a:rPr lang="en-US" altLang="zh-CN" sz="2100" dirty="0" smtClean="0">
                <a:solidFill>
                  <a:srgbClr val="990000"/>
                </a:solidFill>
                <a:latin typeface="Comic Sans MS" pitchFamily="18" charset="0"/>
                <a:cs typeface="Comic Sans MS" pitchFamily="18" charset="0"/>
              </a:rPr>
              <a:t>receiver</a:t>
            </a:r>
          </a:p>
          <a:p>
            <a:pPr algn="l">
              <a:lnSpc>
                <a:spcPts val="2700"/>
              </a:lnSpc>
              <a:tabLst>
                <a:tab pos="165100" algn="l"/>
                <a:tab pos="304800" algn="l"/>
              </a:tabLst>
            </a:pPr>
            <a:endParaRPr lang="en-US" altLang="zh-CN" sz="2400" dirty="0" smtClean="0">
              <a:solidFill>
                <a:srgbClr val="FF0000"/>
              </a:solidFill>
              <a:latin typeface="Comic Sans MS" pitchFamily="18" charset="0"/>
              <a:cs typeface="Comic Sans MS" pitchFamily="18" charset="0"/>
            </a:endParaRPr>
          </a:p>
          <a:p>
            <a:pPr algn="l">
              <a:lnSpc>
                <a:spcPts val="2700"/>
              </a:lnSpc>
              <a:tabLst>
                <a:tab pos="165100" algn="l"/>
                <a:tab pos="304800" algn="l"/>
              </a:tabLst>
            </a:pPr>
            <a:r>
              <a:rPr lang="en-US" altLang="zh-CN" sz="2400" dirty="0" err="1" smtClean="0">
                <a:solidFill>
                  <a:srgbClr val="FF0000"/>
                </a:solidFill>
                <a:latin typeface="Comic Sans MS" pitchFamily="18" charset="0"/>
                <a:cs typeface="Comic Sans MS" pitchFamily="18" charset="0"/>
              </a:rPr>
              <a:t>pkt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FF0000"/>
                </a:solidFill>
                <a:latin typeface="Comic Sans MS" pitchFamily="18" charset="0"/>
                <a:cs typeface="Comic Sans MS" pitchFamily="18" charset="0"/>
              </a:rPr>
              <a:t>n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FF0000"/>
                </a:solidFill>
                <a:latin typeface="Comic Sans MS" pitchFamily="18" charset="0"/>
                <a:cs typeface="Comic Sans MS" pitchFamily="18" charset="0"/>
              </a:rPr>
              <a:t>in</a:t>
            </a:r>
            <a:r>
              <a:rPr lang="en-US" altLang="zh-CN" sz="16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00" dirty="0" smtClean="0">
                <a:solidFill>
                  <a:srgbClr val="FF0000"/>
                </a:solidFill>
                <a:latin typeface="Comic Sans MS" pitchFamily="18" charset="0"/>
                <a:cs typeface="Comic Sans MS" pitchFamily="18" charset="0"/>
              </a:rPr>
              <a:t>[rcvbase,</a:t>
            </a:r>
            <a:r>
              <a:rPr lang="en-US" altLang="zh-CN" sz="1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0" dirty="0" smtClean="0">
                <a:solidFill>
                  <a:srgbClr val="FF0000"/>
                </a:solidFill>
                <a:latin typeface="Comic Sans MS" pitchFamily="18" charset="0"/>
                <a:cs typeface="Comic Sans MS" pitchFamily="18" charset="0"/>
              </a:rPr>
              <a:t>rcvbase+N-1]</a:t>
            </a:r>
          </a:p>
          <a:p>
            <a:pPr algn="l">
              <a:lnSpc>
                <a:spcPts val="2500"/>
              </a:lnSpc>
              <a:tabLst>
                <a:tab pos="165100" algn="l"/>
                <a:tab pos="304800" algn="l"/>
              </a:tabLst>
            </a:pPr>
            <a:r>
              <a:rPr lang="en-US" altLang="zh-CN" sz="1600" dirty="0" smtClean="0">
                <a:solidFill>
                  <a:srgbClr val="990000"/>
                </a:solidFill>
                <a:latin typeface="Wingdings" pitchFamily="18" charset="0"/>
                <a:cs typeface="Wingdings" pitchFamily="18" charset="0"/>
              </a:rPr>
              <a:t>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dirty="0" smtClean="0">
                <a:solidFill>
                  <a:srgbClr val="163794"/>
                </a:solidFill>
                <a:latin typeface="Comic Sans MS" pitchFamily="18" charset="0"/>
                <a:cs typeface="Comic Sans MS" pitchFamily="18" charset="0"/>
              </a:rPr>
              <a:t>send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 smtClean="0">
                <a:solidFill>
                  <a:srgbClr val="163794"/>
                </a:solidFill>
                <a:latin typeface="Comic Sans MS" pitchFamily="18" charset="0"/>
                <a:cs typeface="Comic Sans MS" pitchFamily="18" charset="0"/>
              </a:rPr>
              <a:t>ACK(n)</a:t>
            </a:r>
          </a:p>
          <a:p>
            <a:pPr algn="l">
              <a:lnSpc>
                <a:spcPts val="2500"/>
              </a:lnSpc>
              <a:tabLst>
                <a:tab pos="165100" algn="l"/>
                <a:tab pos="304800" algn="l"/>
              </a:tabLst>
            </a:pPr>
            <a:r>
              <a:rPr lang="en-US" altLang="zh-CN" sz="1600" dirty="0" smtClean="0">
                <a:solidFill>
                  <a:srgbClr val="990000"/>
                </a:solidFill>
                <a:latin typeface="Wingdings" pitchFamily="18" charset="0"/>
                <a:cs typeface="Wingdings" pitchFamily="18" charset="0"/>
              </a:rPr>
              <a:t>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dirty="0" smtClean="0">
                <a:solidFill>
                  <a:srgbClr val="163794"/>
                </a:solidFill>
                <a:latin typeface="Comic Sans MS" pitchFamily="18" charset="0"/>
                <a:cs typeface="Comic Sans MS" pitchFamily="18" charset="0"/>
              </a:rPr>
              <a:t>out-of-order: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 smtClean="0">
                <a:solidFill>
                  <a:srgbClr val="163794"/>
                </a:solidFill>
                <a:latin typeface="Comic Sans MS" pitchFamily="18" charset="0"/>
                <a:cs typeface="Comic Sans MS" pitchFamily="18" charset="0"/>
              </a:rPr>
              <a:t>buffer</a:t>
            </a:r>
          </a:p>
          <a:p>
            <a:pPr algn="l">
              <a:lnSpc>
                <a:spcPts val="2500"/>
              </a:lnSpc>
              <a:tabLst>
                <a:tab pos="165100" algn="l"/>
                <a:tab pos="304800" algn="l"/>
              </a:tabLst>
            </a:pPr>
            <a:r>
              <a:rPr lang="en-US" altLang="zh-CN" sz="1600" dirty="0" smtClean="0">
                <a:solidFill>
                  <a:srgbClr val="990000"/>
                </a:solidFill>
                <a:latin typeface="Wingdings" pitchFamily="18" charset="0"/>
                <a:cs typeface="Wingdings" pitchFamily="18" charset="0"/>
              </a:rPr>
              <a:t>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dirty="0" smtClean="0">
                <a:solidFill>
                  <a:srgbClr val="163794"/>
                </a:solidFill>
                <a:latin typeface="Comic Sans MS" pitchFamily="18" charset="0"/>
                <a:cs typeface="Comic Sans MS" pitchFamily="18" charset="0"/>
              </a:rPr>
              <a:t>in-order: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 smtClean="0">
                <a:solidFill>
                  <a:srgbClr val="163794"/>
                </a:solidFill>
                <a:latin typeface="Comic Sans MS" pitchFamily="18" charset="0"/>
                <a:cs typeface="Comic Sans MS" pitchFamily="18" charset="0"/>
              </a:rPr>
              <a:t>deliver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 smtClean="0">
                <a:solidFill>
                  <a:srgbClr val="163794"/>
                </a:solidFill>
                <a:latin typeface="Comic Sans MS" pitchFamily="18" charset="0"/>
                <a:cs typeface="Comic Sans MS" pitchFamily="18" charset="0"/>
              </a:rPr>
              <a:t>(also</a:t>
            </a:r>
          </a:p>
          <a:p>
            <a:pPr algn="l">
              <a:lnSpc>
                <a:spcPts val="2000"/>
              </a:lnSpc>
              <a:tabLst>
                <a:tab pos="165100" algn="l"/>
                <a:tab pos="304800" algn="l"/>
              </a:tabLst>
            </a:pPr>
            <a:r>
              <a:rPr lang="en-US" altLang="zh-CN" sz="2000" dirty="0" smtClean="0"/>
              <a:t>		</a:t>
            </a:r>
            <a:r>
              <a:rPr lang="en-US" altLang="zh-CN" dirty="0" smtClean="0">
                <a:solidFill>
                  <a:srgbClr val="163794"/>
                </a:solidFill>
                <a:latin typeface="Comic Sans MS" pitchFamily="18" charset="0"/>
                <a:cs typeface="Comic Sans MS" pitchFamily="18" charset="0"/>
              </a:rPr>
              <a:t>deliver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 smtClean="0">
                <a:solidFill>
                  <a:srgbClr val="163794"/>
                </a:solidFill>
                <a:latin typeface="Comic Sans MS" pitchFamily="18" charset="0"/>
                <a:cs typeface="Comic Sans MS" pitchFamily="18" charset="0"/>
              </a:rPr>
              <a:t>buffered,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 smtClean="0">
                <a:solidFill>
                  <a:srgbClr val="163794"/>
                </a:solidFill>
                <a:latin typeface="Comic Sans MS" pitchFamily="18" charset="0"/>
                <a:cs typeface="Comic Sans MS" pitchFamily="18" charset="0"/>
              </a:rPr>
              <a:t>in-order</a:t>
            </a:r>
          </a:p>
          <a:p>
            <a:pPr algn="l">
              <a:lnSpc>
                <a:spcPts val="2100"/>
              </a:lnSpc>
              <a:tabLst>
                <a:tab pos="165100" algn="l"/>
                <a:tab pos="304800" algn="l"/>
              </a:tabLst>
            </a:pPr>
            <a:r>
              <a:rPr lang="en-US" altLang="zh-CN" sz="2000" dirty="0" smtClean="0"/>
              <a:t>		</a:t>
            </a:r>
            <a:r>
              <a:rPr lang="en-US" altLang="zh-CN" dirty="0" smtClean="0">
                <a:solidFill>
                  <a:srgbClr val="163794"/>
                </a:solidFill>
                <a:latin typeface="Comic Sans MS" pitchFamily="18" charset="0"/>
                <a:cs typeface="Comic Sans MS" pitchFamily="18" charset="0"/>
              </a:rPr>
              <a:t>pkts),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 smtClean="0">
                <a:solidFill>
                  <a:srgbClr val="163794"/>
                </a:solidFill>
                <a:latin typeface="Comic Sans MS" pitchFamily="18" charset="0"/>
                <a:cs typeface="Comic Sans MS" pitchFamily="18" charset="0"/>
              </a:rPr>
              <a:t>advance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 smtClean="0">
                <a:solidFill>
                  <a:srgbClr val="163794"/>
                </a:solidFill>
                <a:latin typeface="Comic Sans MS" pitchFamily="18" charset="0"/>
                <a:cs typeface="Comic Sans MS" pitchFamily="18" charset="0"/>
              </a:rPr>
              <a:t>window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 smtClean="0">
                <a:solidFill>
                  <a:srgbClr val="163794"/>
                </a:solidFill>
                <a:latin typeface="Comic Sans MS" pitchFamily="18" charset="0"/>
                <a:cs typeface="Comic Sans MS" pitchFamily="18" charset="0"/>
              </a:rPr>
              <a:t>to</a:t>
            </a:r>
          </a:p>
          <a:p>
            <a:pPr algn="l">
              <a:lnSpc>
                <a:spcPts val="2100"/>
              </a:lnSpc>
              <a:tabLst>
                <a:tab pos="165100" algn="l"/>
                <a:tab pos="304800" algn="l"/>
              </a:tabLst>
            </a:pPr>
            <a:r>
              <a:rPr lang="en-US" altLang="zh-CN" sz="2000" dirty="0" smtClean="0"/>
              <a:t>		</a:t>
            </a:r>
            <a:r>
              <a:rPr lang="en-US" altLang="zh-CN" dirty="0" smtClean="0">
                <a:solidFill>
                  <a:srgbClr val="163794"/>
                </a:solidFill>
                <a:latin typeface="Comic Sans MS" pitchFamily="18" charset="0"/>
                <a:cs typeface="Comic Sans MS" pitchFamily="18" charset="0"/>
              </a:rPr>
              <a:t>next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 smtClean="0">
                <a:solidFill>
                  <a:srgbClr val="163794"/>
                </a:solidFill>
                <a:latin typeface="Comic Sans MS" pitchFamily="18" charset="0"/>
                <a:cs typeface="Comic Sans MS" pitchFamily="18" charset="0"/>
              </a:rPr>
              <a:t>not-yet-received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 smtClean="0">
                <a:solidFill>
                  <a:srgbClr val="163794"/>
                </a:solidFill>
                <a:latin typeface="Comic Sans MS" pitchFamily="18" charset="0"/>
                <a:cs typeface="Comic Sans MS" pitchFamily="18" charset="0"/>
              </a:rPr>
              <a:t>pkt</a:t>
            </a:r>
          </a:p>
          <a:p>
            <a:pPr algn="l">
              <a:lnSpc>
                <a:spcPts val="3000"/>
              </a:lnSpc>
              <a:tabLst>
                <a:tab pos="165100" algn="l"/>
                <a:tab pos="304800" algn="l"/>
              </a:tabLst>
            </a:pPr>
            <a:r>
              <a:rPr lang="en-US" altLang="zh-CN" sz="2400" dirty="0" smtClean="0">
                <a:solidFill>
                  <a:srgbClr val="FF0000"/>
                </a:solidFill>
                <a:latin typeface="Comic Sans MS" pitchFamily="18" charset="0"/>
                <a:cs typeface="Comic Sans MS" pitchFamily="18" charset="0"/>
              </a:rPr>
              <a:t>pkt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FF0000"/>
                </a:solidFill>
                <a:latin typeface="Comic Sans MS" pitchFamily="18" charset="0"/>
                <a:cs typeface="Comic Sans MS" pitchFamily="18" charset="0"/>
              </a:rPr>
              <a:t>n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FF0000"/>
                </a:solidFill>
                <a:latin typeface="Comic Sans MS" pitchFamily="18" charset="0"/>
                <a:cs typeface="Comic Sans MS" pitchFamily="18" charset="0"/>
              </a:rPr>
              <a:t>in</a:t>
            </a:r>
            <a:r>
              <a:rPr lang="en-US" altLang="zh-CN" sz="16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00" dirty="0" smtClean="0">
                <a:solidFill>
                  <a:srgbClr val="FF0000"/>
                </a:solidFill>
                <a:latin typeface="Comic Sans MS" pitchFamily="18" charset="0"/>
                <a:cs typeface="Comic Sans MS" pitchFamily="18" charset="0"/>
              </a:rPr>
              <a:t>[rcvbase-N,rcvbase-1]</a:t>
            </a:r>
          </a:p>
          <a:p>
            <a:pPr algn="l">
              <a:lnSpc>
                <a:spcPts val="2500"/>
              </a:lnSpc>
              <a:tabLst>
                <a:tab pos="165100" algn="l"/>
                <a:tab pos="304800" algn="l"/>
              </a:tabLst>
            </a:pPr>
            <a:r>
              <a:rPr lang="en-US" altLang="zh-CN" sz="1600" dirty="0" smtClean="0">
                <a:solidFill>
                  <a:srgbClr val="990000"/>
                </a:solidFill>
                <a:latin typeface="Wingdings" pitchFamily="18" charset="0"/>
                <a:cs typeface="Wingdings" pitchFamily="18" charset="0"/>
              </a:rPr>
              <a:t>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dirty="0" smtClean="0">
                <a:solidFill>
                  <a:srgbClr val="163794"/>
                </a:solidFill>
                <a:latin typeface="Comic Sans MS" pitchFamily="18" charset="0"/>
                <a:cs typeface="Comic Sans MS" pitchFamily="18" charset="0"/>
              </a:rPr>
              <a:t>ACK(n)</a:t>
            </a:r>
          </a:p>
          <a:p>
            <a:pPr algn="l">
              <a:lnSpc>
                <a:spcPts val="3000"/>
              </a:lnSpc>
              <a:tabLst>
                <a:tab pos="165100" algn="l"/>
                <a:tab pos="304800" algn="l"/>
              </a:tabLst>
            </a:pPr>
            <a:r>
              <a:rPr lang="en-US" altLang="zh-CN" sz="2400" dirty="0" smtClean="0">
                <a:solidFill>
                  <a:srgbClr val="FF0000"/>
                </a:solidFill>
                <a:latin typeface="Comic Sans MS" pitchFamily="18" charset="0"/>
                <a:cs typeface="Comic Sans MS" pitchFamily="18" charset="0"/>
              </a:rPr>
              <a:t>otherwise:</a:t>
            </a:r>
          </a:p>
          <a:p>
            <a:pPr algn="l">
              <a:lnSpc>
                <a:spcPts val="2500"/>
              </a:lnSpc>
              <a:tabLst>
                <a:tab pos="165100" algn="l"/>
                <a:tab pos="304800" algn="l"/>
              </a:tabLst>
            </a:pPr>
            <a:r>
              <a:rPr lang="en-US" altLang="zh-CN" sz="1600" dirty="0" smtClean="0">
                <a:solidFill>
                  <a:srgbClr val="990000"/>
                </a:solidFill>
                <a:latin typeface="Wingdings" pitchFamily="18" charset="0"/>
                <a:cs typeface="Wingdings" pitchFamily="18" charset="0"/>
              </a:rPr>
              <a:t>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dirty="0" smtClean="0">
                <a:solidFill>
                  <a:srgbClr val="163794"/>
                </a:solidFill>
                <a:latin typeface="Comic Sans MS" pitchFamily="18" charset="0"/>
                <a:cs typeface="Comic Sans MS" pitchFamily="18" charset="0"/>
              </a:rPr>
              <a:t>ignore</a:t>
            </a:r>
          </a:p>
        </p:txBody>
      </p:sp>
    </p:spTree>
    <p:extLst>
      <p:ext uri="{BB962C8B-B14F-4D97-AF65-F5344CB8AC3E}">
        <p14:creationId xmlns:p14="http://schemas.microsoft.com/office/powerpoint/2010/main" val="23537991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4" name="TextBox 1"/>
          <p:cNvSpPr txBox="1"/>
          <p:nvPr/>
        </p:nvSpPr>
        <p:spPr>
          <a:xfrm>
            <a:off x="508000" y="4381500"/>
            <a:ext cx="3848811" cy="135421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2200"/>
              </a:lnSpc>
              <a:tabLst>
                <a:tab pos="457200" algn="l"/>
                <a:tab pos="749300" algn="l"/>
              </a:tabLst>
            </a:pPr>
            <a:r>
              <a:rPr lang="en-US" altLang="zh-CN" sz="2004" dirty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发送端：</a:t>
            </a:r>
          </a:p>
          <a:p>
            <a:pPr algn="l">
              <a:lnSpc>
                <a:spcPts val="2800"/>
              </a:lnSpc>
              <a:tabLst>
                <a:tab pos="457200" algn="l"/>
                <a:tab pos="749300" algn="l"/>
              </a:tabLst>
            </a:pPr>
            <a:r>
              <a:rPr lang="en-US" altLang="zh-CN" dirty="0"/>
              <a:t>	</a:t>
            </a:r>
            <a:r>
              <a:rPr lang="en-US" altLang="zh-CN" sz="2004" dirty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 将数据报封装成帧</a:t>
            </a:r>
          </a:p>
          <a:p>
            <a:pPr algn="l">
              <a:lnSpc>
                <a:spcPts val="2900"/>
              </a:lnSpc>
              <a:tabLst>
                <a:tab pos="457200" algn="l"/>
                <a:tab pos="749300" algn="l"/>
              </a:tabLst>
            </a:pPr>
            <a:r>
              <a:rPr lang="en-US" altLang="zh-CN" dirty="0"/>
              <a:t>	</a:t>
            </a:r>
            <a:r>
              <a:rPr lang="en-US" altLang="zh-CN" sz="2006" dirty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  增加差错检测比特，实现可</a:t>
            </a:r>
          </a:p>
          <a:p>
            <a:pPr algn="l">
              <a:lnSpc>
                <a:spcPts val="2300"/>
              </a:lnSpc>
              <a:tabLst>
                <a:tab pos="457200" algn="l"/>
                <a:tab pos="749300" algn="l"/>
              </a:tabLst>
            </a:pPr>
            <a:r>
              <a:rPr lang="en-US" altLang="zh-CN" dirty="0"/>
              <a:t>		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靠数据传输和流量控制等.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4597400" y="4394200"/>
            <a:ext cx="3848811" cy="163634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2200"/>
              </a:lnSpc>
              <a:tabLst>
                <a:tab pos="457200" algn="l"/>
                <a:tab pos="736600" algn="l"/>
              </a:tabLst>
            </a:pPr>
            <a:r>
              <a:rPr lang="en-US" altLang="zh-CN" sz="2004" dirty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接收端：</a:t>
            </a:r>
          </a:p>
          <a:p>
            <a:pPr algn="l">
              <a:lnSpc>
                <a:spcPts val="2900"/>
              </a:lnSpc>
              <a:tabLst>
                <a:tab pos="457200" algn="l"/>
                <a:tab pos="736600" algn="l"/>
              </a:tabLst>
            </a:pPr>
            <a:r>
              <a:rPr lang="en-US" altLang="zh-CN" dirty="0"/>
              <a:t>	</a:t>
            </a:r>
            <a:r>
              <a:rPr lang="en-US" altLang="zh-CN" sz="2004" dirty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 检测差错，实现可靠数据传</a:t>
            </a:r>
          </a:p>
          <a:p>
            <a:pPr algn="l">
              <a:lnSpc>
                <a:spcPts val="2100"/>
              </a:lnSpc>
              <a:tabLst>
                <a:tab pos="457200" algn="l"/>
                <a:tab pos="736600" algn="l"/>
              </a:tabLst>
            </a:pPr>
            <a:r>
              <a:rPr lang="en-US" altLang="zh-CN" dirty="0"/>
              <a:t>		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输和流量控制等</a:t>
            </a:r>
          </a:p>
          <a:p>
            <a:pPr algn="l">
              <a:lnSpc>
                <a:spcPts val="3100"/>
              </a:lnSpc>
              <a:tabLst>
                <a:tab pos="457200" algn="l"/>
                <a:tab pos="736600" algn="l"/>
              </a:tabLst>
            </a:pPr>
            <a:r>
              <a:rPr lang="en-US" altLang="zh-CN" dirty="0"/>
              <a:t>	</a:t>
            </a:r>
            <a:r>
              <a:rPr lang="en-US" altLang="zh-CN" sz="2006" dirty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  提取数据报，交付上层协议</a:t>
            </a:r>
          </a:p>
          <a:p>
            <a:pPr algn="l">
              <a:lnSpc>
                <a:spcPts val="2100"/>
              </a:lnSpc>
              <a:tabLst>
                <a:tab pos="457200" algn="l"/>
                <a:tab pos="736600" algn="l"/>
              </a:tabLst>
            </a:pPr>
            <a:r>
              <a:rPr lang="en-US" altLang="zh-CN" dirty="0"/>
              <a:t>		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实体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2552700" y="2438400"/>
            <a:ext cx="4572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/>
            </a:pPr>
            <a:r>
              <a:rPr lang="en-US" altLang="zh-CN" sz="1200" dirty="0">
                <a:solidFill>
                  <a:srgbClr val="000000"/>
                </a:solidFill>
                <a:latin typeface="MS PGothic" pitchFamily="18" charset="0"/>
                <a:cs typeface="MS PGothic" pitchFamily="18" charset="0"/>
              </a:rPr>
              <a:t>控制器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6426200" y="2451100"/>
            <a:ext cx="4572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/>
            </a:pPr>
            <a:r>
              <a:rPr lang="en-US" altLang="zh-CN" sz="1200" dirty="0">
                <a:solidFill>
                  <a:srgbClr val="000000"/>
                </a:solidFill>
                <a:latin typeface="MS PGothic" pitchFamily="18" charset="0"/>
                <a:cs typeface="MS PGothic" pitchFamily="18" charset="0"/>
              </a:rPr>
              <a:t>控制器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7061200" y="3263900"/>
            <a:ext cx="609600" cy="190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/>
            </a:pPr>
            <a:r>
              <a:rPr lang="en-US" altLang="zh-CN" sz="1596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接收端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1676400" y="1981200"/>
            <a:ext cx="4572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/>
            </a:pPr>
            <a:r>
              <a:rPr lang="en-US" altLang="zh-CN" sz="12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数据报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5524500" y="2006600"/>
            <a:ext cx="4572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/>
            </a:pPr>
            <a:r>
              <a:rPr lang="en-US" altLang="zh-CN" sz="12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数据报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4737100" y="3441700"/>
            <a:ext cx="4572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/>
            </a:pPr>
            <a:r>
              <a:rPr lang="en-US" altLang="zh-CN" sz="12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数据报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2057400" y="3263900"/>
            <a:ext cx="698500" cy="685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>
                <a:tab pos="508000" algn="l"/>
              </a:tabLst>
            </a:pPr>
            <a:r>
              <a:rPr lang="en-US" altLang="zh-CN" sz="1596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发送端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800"/>
              </a:lnSpc>
              <a:tabLst>
                <a:tab pos="508000" algn="l"/>
              </a:tabLst>
            </a:pPr>
            <a:r>
              <a:rPr lang="en-US" altLang="zh-CN" dirty="0"/>
              <a:t>	</a:t>
            </a:r>
            <a:r>
              <a:rPr lang="en-US" altLang="zh-CN" sz="1598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帧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8407400" y="6604000"/>
            <a:ext cx="89768" cy="20377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/>
            </a:pPr>
            <a:r>
              <a:rPr lang="en-US" altLang="zh-CN" sz="1403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6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="" xmlns:a16="http://schemas.microsoft.com/office/drawing/2014/main" id="{499F142A-B1DF-4D12-B75D-81467EDAE60D}"/>
              </a:ext>
            </a:extLst>
          </p:cNvPr>
          <p:cNvSpPr txBox="1"/>
          <p:nvPr/>
        </p:nvSpPr>
        <p:spPr>
          <a:xfrm>
            <a:off x="0" y="6324600"/>
            <a:ext cx="9144000" cy="5334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="" xmlns:a16="http://schemas.microsoft.com/office/drawing/2014/main" id="{AF41A6B5-CCE8-45BB-B2A4-24DAFC475965}"/>
              </a:ext>
            </a:extLst>
          </p:cNvPr>
          <p:cNvSpPr txBox="1"/>
          <p:nvPr/>
        </p:nvSpPr>
        <p:spPr>
          <a:xfrm>
            <a:off x="0" y="-75605"/>
            <a:ext cx="9144000" cy="11695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ts val="4200"/>
              </a:lnSpc>
              <a:tabLst>
                <a:tab pos="355600" algn="l"/>
                <a:tab pos="1790700" algn="l"/>
              </a:tabLst>
            </a:pPr>
            <a:endParaRPr lang="en-US" altLang="zh-CN" sz="4000" b="1" dirty="0">
              <a:solidFill>
                <a:srgbClr val="3333CC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>
              <a:lnSpc>
                <a:spcPts val="4200"/>
              </a:lnSpc>
              <a:tabLst>
                <a:tab pos="355600" algn="l"/>
                <a:tab pos="1790700" algn="l"/>
              </a:tabLst>
            </a:pPr>
            <a:endParaRPr lang="en-US" altLang="zh-CN" sz="4000" b="1" dirty="0">
              <a:solidFill>
                <a:srgbClr val="3333CC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" name="TextBox 1"/>
          <p:cNvSpPr txBox="1"/>
          <p:nvPr/>
        </p:nvSpPr>
        <p:spPr>
          <a:xfrm>
            <a:off x="3408880" y="291796"/>
            <a:ext cx="2572820" cy="54630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900"/>
              </a:lnSpc>
              <a:tabLst/>
            </a:pPr>
            <a:r>
              <a:rPr lang="en-US" altLang="zh-CN" sz="40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网卡间通信</a:t>
            </a:r>
          </a:p>
        </p:txBody>
      </p:sp>
    </p:spTree>
    <p:extLst>
      <p:ext uri="{BB962C8B-B14F-4D97-AF65-F5344CB8AC3E}">
        <p14:creationId xmlns:p14="http://schemas.microsoft.com/office/powerpoint/2010/main" val="58702500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SR</a:t>
            </a:r>
            <a:r>
              <a:rPr lang="zh-CN" altLang="en-US" dirty="0" smtClean="0"/>
              <a:t>协议示例</a:t>
            </a:r>
            <a:endParaRPr lang="zh-CN" altLang="en-US" dirty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14768" y="1025768"/>
            <a:ext cx="6738985" cy="571964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2413924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SR</a:t>
            </a:r>
            <a:r>
              <a:rPr lang="zh-CN" altLang="en-US" dirty="0" smtClean="0"/>
              <a:t>协议：困境</a:t>
            </a:r>
            <a:endParaRPr lang="zh-CN" altLang="en-US" dirty="0"/>
          </a:p>
        </p:txBody>
      </p:sp>
      <p:sp>
        <p:nvSpPr>
          <p:cNvPr id="4" name="TextBox 1"/>
          <p:cNvSpPr txBox="1"/>
          <p:nvPr/>
        </p:nvSpPr>
        <p:spPr>
          <a:xfrm>
            <a:off x="290431" y="1143000"/>
            <a:ext cx="4385816" cy="494494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1000"/>
              </a:lnSpc>
            </a:pPr>
            <a:endParaRPr lang="en-US" altLang="zh-CN" dirty="0" smtClean="0"/>
          </a:p>
          <a:p>
            <a:pPr algn="l">
              <a:lnSpc>
                <a:spcPts val="1000"/>
              </a:lnSpc>
            </a:pPr>
            <a:endParaRPr lang="en-US" altLang="zh-CN" dirty="0" smtClean="0"/>
          </a:p>
          <a:p>
            <a:pPr algn="l">
              <a:lnSpc>
                <a:spcPts val="1000"/>
              </a:lnSpc>
            </a:pPr>
            <a:endParaRPr lang="en-US" altLang="zh-CN" dirty="0" smtClean="0"/>
          </a:p>
          <a:p>
            <a:pPr algn="l">
              <a:lnSpc>
                <a:spcPts val="3100"/>
              </a:lnSpc>
              <a:tabLst>
                <a:tab pos="304800" algn="l"/>
                <a:tab pos="393700" algn="l"/>
                <a:tab pos="3238500" algn="l"/>
              </a:tabLst>
            </a:pPr>
            <a:r>
              <a:rPr lang="en-US" altLang="zh-CN" sz="2460" dirty="0" smtClean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46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序列号:</a:t>
            </a:r>
            <a:r>
              <a:rPr lang="en-US" altLang="zh-CN" sz="246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6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0,</a:t>
            </a:r>
            <a:r>
              <a:rPr lang="en-US" altLang="zh-CN" sz="246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6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1,</a:t>
            </a:r>
            <a:r>
              <a:rPr lang="en-US" altLang="zh-CN" sz="246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6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2,</a:t>
            </a:r>
            <a:r>
              <a:rPr lang="en-US" altLang="zh-CN" sz="246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6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3</a:t>
            </a:r>
          </a:p>
          <a:p>
            <a:pPr algn="l">
              <a:lnSpc>
                <a:spcPts val="1000"/>
              </a:lnSpc>
            </a:pPr>
            <a:endParaRPr lang="en-US" altLang="zh-CN" dirty="0" smtClean="0"/>
          </a:p>
          <a:p>
            <a:pPr algn="l">
              <a:lnSpc>
                <a:spcPts val="2800"/>
              </a:lnSpc>
              <a:tabLst>
                <a:tab pos="304800" algn="l"/>
                <a:tab pos="393700" algn="l"/>
                <a:tab pos="3238500" algn="l"/>
              </a:tabLst>
            </a:pPr>
            <a:r>
              <a:rPr lang="en-US" altLang="zh-CN" sz="2460" dirty="0" smtClean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46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窗口尺寸：3</a:t>
            </a:r>
          </a:p>
          <a:p>
            <a:pPr algn="l">
              <a:lnSpc>
                <a:spcPts val="1000"/>
              </a:lnSpc>
            </a:pPr>
            <a:endParaRPr lang="en-US" altLang="zh-CN" dirty="0" smtClean="0"/>
          </a:p>
          <a:p>
            <a:pPr algn="l">
              <a:lnSpc>
                <a:spcPts val="2800"/>
              </a:lnSpc>
              <a:tabLst>
                <a:tab pos="304800" algn="l"/>
                <a:tab pos="393700" algn="l"/>
                <a:tab pos="3238500" algn="l"/>
              </a:tabLst>
            </a:pPr>
            <a:r>
              <a:rPr lang="en-US" altLang="zh-CN" sz="2460" dirty="0" smtClean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46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接收方能区分开右侧两种不同</a:t>
            </a:r>
          </a:p>
          <a:p>
            <a:pPr algn="l">
              <a:lnSpc>
                <a:spcPts val="3000"/>
              </a:lnSpc>
              <a:tabLst>
                <a:tab pos="304800" algn="l"/>
                <a:tab pos="393700" algn="l"/>
                <a:tab pos="3238500" algn="l"/>
              </a:tabLst>
            </a:pPr>
            <a:r>
              <a:rPr lang="en-US" altLang="zh-CN" dirty="0" smtClean="0"/>
              <a:t>	</a:t>
            </a:r>
            <a:r>
              <a:rPr lang="en-US" altLang="zh-CN" sz="246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的场景吗？</a:t>
            </a:r>
          </a:p>
          <a:p>
            <a:pPr algn="l">
              <a:lnSpc>
                <a:spcPts val="1000"/>
              </a:lnSpc>
            </a:pPr>
            <a:endParaRPr lang="en-US" altLang="zh-CN" dirty="0" smtClean="0"/>
          </a:p>
          <a:p>
            <a:pPr algn="l">
              <a:lnSpc>
                <a:spcPts val="2900"/>
              </a:lnSpc>
              <a:tabLst>
                <a:tab pos="304800" algn="l"/>
                <a:tab pos="393700" algn="l"/>
                <a:tab pos="3238500" algn="l"/>
              </a:tabLst>
            </a:pPr>
            <a:r>
              <a:rPr lang="en-US" altLang="zh-CN" sz="2460" dirty="0" smtClean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46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(a)中，发送方重发分组0,</a:t>
            </a:r>
            <a:r>
              <a:rPr lang="en-US" altLang="zh-CN" sz="246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6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接</a:t>
            </a:r>
          </a:p>
          <a:p>
            <a:pPr algn="l">
              <a:lnSpc>
                <a:spcPts val="3000"/>
              </a:lnSpc>
              <a:tabLst>
                <a:tab pos="304800" algn="l"/>
                <a:tab pos="393700" algn="l"/>
                <a:tab pos="3238500" algn="l"/>
              </a:tabLst>
            </a:pPr>
            <a:r>
              <a:rPr lang="en-US" altLang="zh-CN" dirty="0" smtClean="0"/>
              <a:t>	</a:t>
            </a:r>
            <a:r>
              <a:rPr lang="en-US" altLang="zh-CN" sz="246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收方收到后会如何处理？</a:t>
            </a:r>
          </a:p>
          <a:p>
            <a:pPr algn="l">
              <a:lnSpc>
                <a:spcPts val="1000"/>
              </a:lnSpc>
            </a:pPr>
            <a:endParaRPr lang="en-US" altLang="zh-CN" dirty="0" smtClean="0"/>
          </a:p>
          <a:p>
            <a:pPr algn="l">
              <a:lnSpc>
                <a:spcPts val="1000"/>
              </a:lnSpc>
            </a:pPr>
            <a:endParaRPr lang="en-US" altLang="zh-CN" dirty="0" smtClean="0"/>
          </a:p>
          <a:p>
            <a:pPr algn="l">
              <a:lnSpc>
                <a:spcPts val="1000"/>
              </a:lnSpc>
            </a:pPr>
            <a:endParaRPr lang="en-US" altLang="zh-CN" dirty="0" smtClean="0"/>
          </a:p>
          <a:p>
            <a:pPr algn="l">
              <a:lnSpc>
                <a:spcPts val="1000"/>
              </a:lnSpc>
            </a:pPr>
            <a:endParaRPr lang="en-US" altLang="zh-CN" dirty="0" smtClean="0"/>
          </a:p>
          <a:p>
            <a:pPr algn="l">
              <a:lnSpc>
                <a:spcPts val="1000"/>
              </a:lnSpc>
            </a:pPr>
            <a:endParaRPr lang="en-US" altLang="zh-CN" dirty="0" smtClean="0"/>
          </a:p>
          <a:p>
            <a:pPr algn="l">
              <a:lnSpc>
                <a:spcPts val="2800"/>
              </a:lnSpc>
              <a:tabLst>
                <a:tab pos="304800" algn="l"/>
                <a:tab pos="393700" algn="l"/>
                <a:tab pos="3238500" algn="l"/>
              </a:tabLst>
            </a:pPr>
            <a:r>
              <a:rPr lang="en-US" altLang="zh-CN" sz="2460" dirty="0" smtClean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46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问题：序列号空间大小与窗口</a:t>
            </a:r>
          </a:p>
          <a:p>
            <a:pPr algn="l">
              <a:lnSpc>
                <a:spcPts val="3000"/>
              </a:lnSpc>
              <a:tabLst>
                <a:tab pos="304800" algn="l"/>
                <a:tab pos="393700" algn="l"/>
                <a:tab pos="3238500" algn="l"/>
              </a:tabLst>
            </a:pPr>
            <a:r>
              <a:rPr lang="en-US" altLang="zh-CN" dirty="0" smtClean="0"/>
              <a:t>	</a:t>
            </a:r>
            <a:r>
              <a:rPr lang="en-US" altLang="zh-CN" sz="246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尺寸需满足什么关系？</a:t>
            </a:r>
          </a:p>
          <a:p>
            <a:pPr algn="l">
              <a:lnSpc>
                <a:spcPts val="1000"/>
              </a:lnSpc>
            </a:pPr>
            <a:endParaRPr lang="en-US" altLang="zh-CN" dirty="0" smtClean="0"/>
          </a:p>
          <a:p>
            <a:pPr algn="l">
              <a:lnSpc>
                <a:spcPts val="2800"/>
              </a:lnSpc>
              <a:tabLst>
                <a:tab pos="304800" algn="l"/>
                <a:tab pos="393700" algn="l"/>
                <a:tab pos="3238500" algn="l"/>
              </a:tabLst>
            </a:pPr>
            <a:r>
              <a:rPr lang="en-US" altLang="zh-CN" dirty="0" smtClean="0"/>
              <a:t>		</a:t>
            </a:r>
            <a:r>
              <a:rPr lang="en-US" altLang="zh-CN" sz="2100" dirty="0" smtClean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1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0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sz="1403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altLang="zh-CN" sz="210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+N</a:t>
            </a:r>
            <a:r>
              <a:rPr lang="en-US" altLang="zh-CN" sz="1403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altLang="zh-CN" sz="210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&lt;=</a:t>
            </a:r>
            <a:r>
              <a:rPr lang="en-US" altLang="zh-CN" sz="210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sz="1403" baseline="300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k</a:t>
            </a:r>
            <a:endParaRPr lang="en-US" altLang="zh-CN" sz="1403" baseline="30000" dirty="0" smtClean="0">
              <a:solidFill>
                <a:srgbClr val="163794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7308" y="1143000"/>
            <a:ext cx="3825630" cy="5545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69388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188913"/>
            <a:ext cx="9144000" cy="1143001"/>
          </a:xfrm>
        </p:spPr>
        <p:txBody>
          <a:bodyPr/>
          <a:lstStyle/>
          <a:p>
            <a:r>
              <a:rPr lang="zh-CN" altLang="en-US" sz="3200" dirty="0" smtClean="0">
                <a:ea typeface="宋体" pitchFamily="2" charset="-122"/>
              </a:rPr>
              <a:t>一个采用了选择重传机制的滑动窗口协议</a:t>
            </a:r>
            <a:endParaRPr lang="en-US" altLang="zh-CN" sz="3200" dirty="0">
              <a:ea typeface="宋体" pitchFamily="2" charset="-122"/>
            </a:endParaRPr>
          </a:p>
        </p:txBody>
      </p:sp>
      <p:pic>
        <p:nvPicPr>
          <p:cNvPr id="35844" name="Picture 4" descr="3-19a"/>
          <p:cNvPicPr>
            <a:picLocks noChangeAspect="1" noChangeArrowheads="1"/>
          </p:cNvPicPr>
          <p:nvPr/>
        </p:nvPicPr>
        <p:blipFill>
          <a:blip r:embed="rId2"/>
          <a:srcRect b="41296"/>
          <a:stretch>
            <a:fillRect/>
          </a:stretch>
        </p:blipFill>
        <p:spPr bwMode="auto">
          <a:xfrm>
            <a:off x="1500188" y="873125"/>
            <a:ext cx="6469062" cy="5353050"/>
          </a:xfrm>
          <a:prstGeom prst="rect">
            <a:avLst/>
          </a:prstGeom>
          <a:noFill/>
        </p:spPr>
      </p:pic>
      <p:sp>
        <p:nvSpPr>
          <p:cNvPr id="35845" name="Text Box 5"/>
          <p:cNvSpPr txBox="1">
            <a:spLocks noChangeArrowheads="1"/>
          </p:cNvSpPr>
          <p:nvPr/>
        </p:nvSpPr>
        <p:spPr bwMode="auto">
          <a:xfrm>
            <a:off x="5737225" y="6350000"/>
            <a:ext cx="19288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>
                <a:latin typeface="Times New Roman" pitchFamily="18" charset="0"/>
                <a:ea typeface="宋体" pitchFamily="2" charset="-122"/>
              </a:rPr>
              <a:t>Continued </a:t>
            </a:r>
            <a:r>
              <a:rPr lang="en-US" altLang="zh-CN" sz="2400">
                <a:latin typeface="Times New Roman" pitchFamily="18" charset="0"/>
                <a:ea typeface="宋体" pitchFamily="2" charset="-122"/>
                <a:sym typeface="Wingdings" pitchFamily="2" charset="2"/>
              </a:rPr>
              <a:t>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8" name="Picture 4" descr="3-19a"/>
          <p:cNvPicPr>
            <a:picLocks noChangeAspect="1" noChangeArrowheads="1"/>
          </p:cNvPicPr>
          <p:nvPr/>
        </p:nvPicPr>
        <p:blipFill>
          <a:blip r:embed="rId2"/>
          <a:srcRect t="58780"/>
          <a:stretch>
            <a:fillRect/>
          </a:stretch>
        </p:blipFill>
        <p:spPr bwMode="auto">
          <a:xfrm>
            <a:off x="609600" y="1041400"/>
            <a:ext cx="7872413" cy="4575175"/>
          </a:xfrm>
          <a:prstGeom prst="rect">
            <a:avLst/>
          </a:prstGeom>
          <a:noFill/>
        </p:spPr>
      </p:pic>
      <p:sp>
        <p:nvSpPr>
          <p:cNvPr id="36869" name="Text Box 5"/>
          <p:cNvSpPr txBox="1">
            <a:spLocks noChangeArrowheads="1"/>
          </p:cNvSpPr>
          <p:nvPr/>
        </p:nvSpPr>
        <p:spPr bwMode="auto">
          <a:xfrm>
            <a:off x="5737225" y="6350000"/>
            <a:ext cx="19288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>
                <a:latin typeface="Times New Roman" pitchFamily="18" charset="0"/>
                <a:ea typeface="宋体" pitchFamily="2" charset="-122"/>
              </a:rPr>
              <a:t>Continued </a:t>
            </a:r>
            <a:r>
              <a:rPr lang="en-US" altLang="zh-CN" sz="2400">
                <a:latin typeface="Times New Roman" pitchFamily="18" charset="0"/>
                <a:ea typeface="宋体" pitchFamily="2" charset="-122"/>
                <a:sym typeface="Wingdings" pitchFamily="2" charset="2"/>
              </a:rPr>
              <a:t></a:t>
            </a:r>
          </a:p>
        </p:txBody>
      </p:sp>
      <p:sp>
        <p:nvSpPr>
          <p:cNvPr id="36870" name="Rectangle 6"/>
          <p:cNvSpPr>
            <a:spLocks noGrp="1" noChangeArrowheads="1"/>
          </p:cNvSpPr>
          <p:nvPr>
            <p:ph type="title"/>
          </p:nvPr>
        </p:nvSpPr>
        <p:spPr>
          <a:xfrm>
            <a:off x="0" y="-188913"/>
            <a:ext cx="9144000" cy="1143001"/>
          </a:xfrm>
          <a:noFill/>
          <a:ln/>
        </p:spPr>
        <p:txBody>
          <a:bodyPr/>
          <a:lstStyle/>
          <a:p>
            <a:r>
              <a:rPr lang="zh-CN" altLang="en-US" sz="2800" dirty="0">
                <a:ea typeface="宋体" pitchFamily="2" charset="-122"/>
              </a:rPr>
              <a:t>一个采用了选择重传机制的滑动窗口协议</a:t>
            </a:r>
            <a:r>
              <a:rPr lang="en-US" altLang="zh-CN" sz="2800" dirty="0" smtClean="0">
                <a:ea typeface="宋体" pitchFamily="2" charset="-122"/>
              </a:rPr>
              <a:t>(</a:t>
            </a:r>
            <a:r>
              <a:rPr lang="en-US" altLang="zh-CN" sz="2800" dirty="0">
                <a:ea typeface="宋体" pitchFamily="2" charset="-122"/>
              </a:rPr>
              <a:t>2)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 dirty="0">
                <a:ea typeface="宋体" pitchFamily="2" charset="-122"/>
              </a:rPr>
              <a:t>一个采用了选择重传机制的滑动窗口协议</a:t>
            </a:r>
            <a:r>
              <a:rPr lang="en-US" altLang="zh-CN" sz="2800" dirty="0" smtClean="0">
                <a:ea typeface="宋体" pitchFamily="2" charset="-122"/>
              </a:rPr>
              <a:t>(</a:t>
            </a:r>
            <a:r>
              <a:rPr lang="en-US" altLang="zh-CN" sz="2800" dirty="0">
                <a:ea typeface="宋体" pitchFamily="2" charset="-122"/>
              </a:rPr>
              <a:t>3)</a:t>
            </a:r>
          </a:p>
        </p:txBody>
      </p:sp>
      <p:pic>
        <p:nvPicPr>
          <p:cNvPr id="37892" name="Picture 4" descr="3-19b"/>
          <p:cNvPicPr>
            <a:picLocks noChangeAspect="1" noChangeArrowheads="1"/>
          </p:cNvPicPr>
          <p:nvPr/>
        </p:nvPicPr>
        <p:blipFill>
          <a:blip r:embed="rId2"/>
          <a:srcRect b="41734"/>
          <a:stretch>
            <a:fillRect/>
          </a:stretch>
        </p:blipFill>
        <p:spPr bwMode="auto">
          <a:xfrm>
            <a:off x="773113" y="1055688"/>
            <a:ext cx="7267575" cy="5802312"/>
          </a:xfrm>
          <a:prstGeom prst="rect">
            <a:avLst/>
          </a:prstGeom>
          <a:noFill/>
        </p:spPr>
      </p:pic>
      <p:sp>
        <p:nvSpPr>
          <p:cNvPr id="37893" name="Text Box 5"/>
          <p:cNvSpPr txBox="1">
            <a:spLocks noChangeArrowheads="1"/>
          </p:cNvSpPr>
          <p:nvPr/>
        </p:nvSpPr>
        <p:spPr bwMode="auto">
          <a:xfrm>
            <a:off x="5737225" y="6350000"/>
            <a:ext cx="19288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>
                <a:latin typeface="Times New Roman" pitchFamily="18" charset="0"/>
                <a:ea typeface="宋体" pitchFamily="2" charset="-122"/>
              </a:rPr>
              <a:t>Continued </a:t>
            </a:r>
            <a:r>
              <a:rPr lang="en-US" altLang="zh-CN" sz="2400">
                <a:latin typeface="Times New Roman" pitchFamily="18" charset="0"/>
                <a:ea typeface="宋体" pitchFamily="2" charset="-122"/>
                <a:sym typeface="Wingdings" pitchFamily="2" charset="2"/>
              </a:rPr>
              <a:t>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161925"/>
            <a:ext cx="9144000" cy="1143000"/>
          </a:xfrm>
        </p:spPr>
        <p:txBody>
          <a:bodyPr/>
          <a:lstStyle/>
          <a:p>
            <a:r>
              <a:rPr lang="zh-CN" altLang="en-US" sz="2800" dirty="0">
                <a:ea typeface="宋体" pitchFamily="2" charset="-122"/>
              </a:rPr>
              <a:t>一个采用了选择重传机制的滑动窗口协议</a:t>
            </a:r>
            <a:r>
              <a:rPr lang="en-US" altLang="zh-CN" sz="2800" dirty="0" smtClean="0">
                <a:ea typeface="宋体" pitchFamily="2" charset="-122"/>
              </a:rPr>
              <a:t>(</a:t>
            </a:r>
            <a:r>
              <a:rPr lang="en-US" altLang="zh-CN" sz="2800" dirty="0">
                <a:ea typeface="宋体" pitchFamily="2" charset="-122"/>
              </a:rPr>
              <a:t>4)</a:t>
            </a:r>
          </a:p>
        </p:txBody>
      </p:sp>
      <p:pic>
        <p:nvPicPr>
          <p:cNvPr id="38916" name="Picture 4" descr="3-19b"/>
          <p:cNvPicPr>
            <a:picLocks noChangeAspect="1" noChangeArrowheads="1"/>
          </p:cNvPicPr>
          <p:nvPr/>
        </p:nvPicPr>
        <p:blipFill>
          <a:blip r:embed="rId2"/>
          <a:srcRect t="58131"/>
          <a:stretch>
            <a:fillRect/>
          </a:stretch>
        </p:blipFill>
        <p:spPr bwMode="auto">
          <a:xfrm>
            <a:off x="241300" y="1073150"/>
            <a:ext cx="8580438" cy="492283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zh-CN" altLang="en-US" dirty="0" smtClean="0"/>
              <a:t>可靠传输原理与协议回顾</a:t>
            </a:r>
            <a:endParaRPr lang="zh-CN" altLang="en-US" dirty="0"/>
          </a:p>
        </p:txBody>
      </p:sp>
      <p:sp>
        <p:nvSpPr>
          <p:cNvPr id="6" name="TextBox 1"/>
          <p:cNvSpPr txBox="1"/>
          <p:nvPr/>
        </p:nvSpPr>
        <p:spPr>
          <a:xfrm>
            <a:off x="1543540" y="1461476"/>
            <a:ext cx="3438442" cy="385490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3100"/>
              </a:lnSpc>
              <a:tabLst>
                <a:tab pos="1930400" algn="l"/>
              </a:tabLst>
            </a:pPr>
            <a:r>
              <a:rPr lang="en-US" altLang="zh-CN" sz="2460" dirty="0" smtClean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46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信道的(不可靠)特性</a:t>
            </a:r>
          </a:p>
          <a:p>
            <a:pPr algn="l">
              <a:lnSpc>
                <a:spcPts val="1000"/>
              </a:lnSpc>
            </a:pPr>
            <a:endParaRPr lang="en-US" altLang="zh-CN" dirty="0" smtClean="0"/>
          </a:p>
          <a:p>
            <a:pPr algn="l">
              <a:lnSpc>
                <a:spcPts val="2800"/>
              </a:lnSpc>
              <a:tabLst>
                <a:tab pos="1930400" algn="l"/>
              </a:tabLst>
            </a:pPr>
            <a:r>
              <a:rPr lang="en-US" altLang="zh-CN" sz="2460" dirty="0" smtClean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46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可靠数据传输的需求</a:t>
            </a:r>
          </a:p>
          <a:p>
            <a:pPr algn="l">
              <a:lnSpc>
                <a:spcPts val="1000"/>
              </a:lnSpc>
            </a:pPr>
            <a:endParaRPr lang="en-US" altLang="zh-CN" dirty="0" smtClean="0"/>
          </a:p>
          <a:p>
            <a:pPr algn="l">
              <a:lnSpc>
                <a:spcPts val="2800"/>
              </a:lnSpc>
              <a:tabLst>
                <a:tab pos="1930400" algn="l"/>
              </a:tabLst>
            </a:pPr>
            <a:r>
              <a:rPr lang="en-US" altLang="zh-CN" sz="2460" dirty="0" smtClean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46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Rdt</a:t>
            </a:r>
            <a:r>
              <a:rPr lang="en-US" altLang="zh-CN" sz="246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6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1.0</a:t>
            </a:r>
          </a:p>
          <a:p>
            <a:pPr algn="l">
              <a:lnSpc>
                <a:spcPts val="1000"/>
              </a:lnSpc>
            </a:pPr>
            <a:endParaRPr lang="en-US" altLang="zh-CN" dirty="0" smtClean="0"/>
          </a:p>
          <a:p>
            <a:pPr algn="l">
              <a:lnSpc>
                <a:spcPts val="2800"/>
              </a:lnSpc>
              <a:tabLst>
                <a:tab pos="1930400" algn="l"/>
              </a:tabLst>
            </a:pPr>
            <a:r>
              <a:rPr lang="en-US" altLang="zh-CN" sz="2460" dirty="0" smtClean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46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Rdt</a:t>
            </a:r>
            <a:r>
              <a:rPr lang="en-US" altLang="zh-CN" sz="246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6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2.0,</a:t>
            </a:r>
            <a:r>
              <a:rPr lang="en-US" altLang="zh-CN" sz="246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6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rdt</a:t>
            </a:r>
            <a:r>
              <a:rPr lang="en-US" altLang="zh-CN" sz="246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6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2.1,</a:t>
            </a:r>
            <a:r>
              <a:rPr lang="en-US" altLang="zh-CN" sz="246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6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rdt</a:t>
            </a:r>
            <a:r>
              <a:rPr lang="en-US" altLang="zh-CN" sz="246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6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2.2</a:t>
            </a:r>
          </a:p>
          <a:p>
            <a:pPr algn="l">
              <a:lnSpc>
                <a:spcPts val="1000"/>
              </a:lnSpc>
            </a:pPr>
            <a:endParaRPr lang="en-US" altLang="zh-CN" dirty="0" smtClean="0"/>
          </a:p>
          <a:p>
            <a:pPr algn="l">
              <a:lnSpc>
                <a:spcPts val="2800"/>
              </a:lnSpc>
              <a:tabLst>
                <a:tab pos="1930400" algn="l"/>
              </a:tabLst>
            </a:pPr>
            <a:r>
              <a:rPr lang="en-US" altLang="zh-CN" sz="2460" dirty="0" smtClean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46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Rdt</a:t>
            </a:r>
            <a:r>
              <a:rPr lang="en-US" altLang="zh-CN" sz="246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6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3.0</a:t>
            </a:r>
          </a:p>
          <a:p>
            <a:pPr algn="l">
              <a:lnSpc>
                <a:spcPts val="1000"/>
              </a:lnSpc>
            </a:pPr>
            <a:endParaRPr lang="en-US" altLang="zh-CN" dirty="0" smtClean="0"/>
          </a:p>
          <a:p>
            <a:pPr algn="l">
              <a:lnSpc>
                <a:spcPts val="2800"/>
              </a:lnSpc>
              <a:tabLst>
                <a:tab pos="1930400" algn="l"/>
              </a:tabLst>
            </a:pPr>
            <a:r>
              <a:rPr lang="en-US" altLang="zh-CN" sz="2460" dirty="0" smtClean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46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流水线与滑动窗口协议</a:t>
            </a:r>
          </a:p>
          <a:p>
            <a:pPr algn="l">
              <a:lnSpc>
                <a:spcPts val="1000"/>
              </a:lnSpc>
            </a:pPr>
            <a:endParaRPr lang="en-US" altLang="zh-CN" dirty="0" smtClean="0"/>
          </a:p>
          <a:p>
            <a:pPr algn="l">
              <a:lnSpc>
                <a:spcPts val="2800"/>
              </a:lnSpc>
              <a:tabLst>
                <a:tab pos="1930400" algn="l"/>
              </a:tabLst>
            </a:pPr>
            <a:r>
              <a:rPr lang="en-US" altLang="zh-CN" sz="2460" dirty="0" smtClean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46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GBN</a:t>
            </a:r>
          </a:p>
          <a:p>
            <a:pPr algn="l">
              <a:lnSpc>
                <a:spcPts val="1000"/>
              </a:lnSpc>
            </a:pPr>
            <a:endParaRPr lang="en-US" altLang="zh-CN" dirty="0" smtClean="0"/>
          </a:p>
          <a:p>
            <a:pPr algn="l">
              <a:lnSpc>
                <a:spcPts val="2800"/>
              </a:lnSpc>
              <a:tabLst>
                <a:tab pos="1930400" algn="l"/>
              </a:tabLst>
            </a:pPr>
            <a:r>
              <a:rPr lang="en-US" altLang="zh-CN" sz="2460" dirty="0" smtClean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46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SR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0160" y="1363806"/>
            <a:ext cx="1008855" cy="4244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85018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ea typeface="宋体" pitchFamily="2" charset="-122"/>
              </a:rPr>
              <a:t>协议验证</a:t>
            </a:r>
            <a:endParaRPr lang="en-US" altLang="zh-CN" dirty="0">
              <a:ea typeface="宋体" pitchFamily="2" charset="-122"/>
            </a:endParaRPr>
          </a:p>
        </p:txBody>
      </p:sp>
      <p:sp>
        <p:nvSpPr>
          <p:cNvPr id="409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88988" y="1568450"/>
            <a:ext cx="8355012" cy="4984750"/>
          </a:xfrm>
        </p:spPr>
        <p:txBody>
          <a:bodyPr/>
          <a:lstStyle/>
          <a:p>
            <a:pPr>
              <a:buFontTx/>
              <a:buChar char="•"/>
            </a:pPr>
            <a:r>
              <a:rPr lang="zh-CN" altLang="en-US" sz="4000" dirty="0" smtClean="0">
                <a:ea typeface="宋体" pitchFamily="2" charset="-122"/>
              </a:rPr>
              <a:t>有限状态机模型</a:t>
            </a:r>
            <a:endParaRPr lang="en-US" altLang="zh-CN" sz="4000" dirty="0" smtClean="0">
              <a:ea typeface="宋体" pitchFamily="2" charset="-122"/>
            </a:endParaRPr>
          </a:p>
          <a:p>
            <a:pPr>
              <a:buFontTx/>
              <a:buChar char="•"/>
            </a:pPr>
            <a:r>
              <a:rPr lang="en-US" altLang="zh-CN" sz="4000" dirty="0" smtClean="0">
                <a:ea typeface="宋体" pitchFamily="2" charset="-122"/>
              </a:rPr>
              <a:t>Petri</a:t>
            </a:r>
            <a:r>
              <a:rPr lang="zh-CN" altLang="en-US" sz="4000" dirty="0" smtClean="0">
                <a:ea typeface="宋体" pitchFamily="2" charset="-122"/>
              </a:rPr>
              <a:t>网模型</a:t>
            </a:r>
            <a:endParaRPr lang="zh-CN" altLang="en-US" sz="4000" dirty="0">
              <a:ea typeface="宋体" pitchFamily="2" charset="-122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ea typeface="宋体" pitchFamily="2" charset="-122"/>
              </a:rPr>
              <a:t>有限状态机模型</a:t>
            </a:r>
            <a:endParaRPr lang="en-US" altLang="zh-CN" dirty="0">
              <a:ea typeface="宋体" pitchFamily="2" charset="-122"/>
            </a:endParaRPr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7175" y="5762625"/>
            <a:ext cx="6889750" cy="838200"/>
          </a:xfrm>
        </p:spPr>
        <p:txBody>
          <a:bodyPr/>
          <a:lstStyle/>
          <a:p>
            <a:pPr>
              <a:lnSpc>
                <a:spcPct val="90000"/>
              </a:lnSpc>
              <a:buFontTx/>
              <a:buNone/>
            </a:pPr>
            <a:r>
              <a:rPr lang="zh-CN" altLang="en-US" dirty="0">
                <a:solidFill>
                  <a:schemeClr val="accent2"/>
                </a:solidFill>
                <a:ea typeface="宋体" pitchFamily="2" charset="-122"/>
              </a:rPr>
              <a:t>(</a:t>
            </a:r>
            <a:r>
              <a:rPr lang="en-US" altLang="zh-CN" dirty="0">
                <a:solidFill>
                  <a:schemeClr val="accent2"/>
                </a:solidFill>
                <a:ea typeface="宋体" pitchFamily="2" charset="-122"/>
              </a:rPr>
              <a:t>a</a:t>
            </a:r>
            <a:r>
              <a:rPr lang="en-US" altLang="zh-CN" dirty="0" smtClean="0">
                <a:solidFill>
                  <a:schemeClr val="accent2"/>
                </a:solidFill>
                <a:ea typeface="宋体" pitchFamily="2" charset="-122"/>
              </a:rPr>
              <a:t>) </a:t>
            </a:r>
            <a:r>
              <a:rPr lang="zh-CN" altLang="en-US" dirty="0" smtClean="0">
                <a:ea typeface="宋体" pitchFamily="2" charset="-122"/>
              </a:rPr>
              <a:t>协议</a:t>
            </a:r>
            <a:r>
              <a:rPr lang="en-US" altLang="zh-CN" dirty="0" smtClean="0">
                <a:ea typeface="宋体" pitchFamily="2" charset="-122"/>
              </a:rPr>
              <a:t>3</a:t>
            </a:r>
            <a:r>
              <a:rPr lang="zh-CN" altLang="en-US" dirty="0" smtClean="0">
                <a:ea typeface="宋体" pitchFamily="2" charset="-122"/>
              </a:rPr>
              <a:t>的状态图；</a:t>
            </a:r>
            <a:r>
              <a:rPr lang="en-US" altLang="zh-CN" dirty="0" smtClean="0">
                <a:ea typeface="宋体" pitchFamily="2" charset="-122"/>
              </a:rPr>
              <a:t>  </a:t>
            </a:r>
            <a:r>
              <a:rPr lang="en-US" altLang="zh-CN" dirty="0">
                <a:solidFill>
                  <a:schemeClr val="accent2"/>
                </a:solidFill>
                <a:ea typeface="宋体" pitchFamily="2" charset="-122"/>
              </a:rPr>
              <a:t>(b)</a:t>
            </a:r>
            <a:r>
              <a:rPr lang="en-US" altLang="zh-CN" dirty="0">
                <a:ea typeface="宋体" pitchFamily="2" charset="-122"/>
              </a:rPr>
              <a:t> </a:t>
            </a:r>
            <a:r>
              <a:rPr lang="zh-CN" altLang="en-US" dirty="0">
                <a:ea typeface="宋体" pitchFamily="2" charset="-122"/>
              </a:rPr>
              <a:t>传输</a:t>
            </a:r>
            <a:endParaRPr lang="en-US" altLang="zh-CN" dirty="0">
              <a:ea typeface="宋体" pitchFamily="2" charset="-122"/>
            </a:endParaRPr>
          </a:p>
        </p:txBody>
      </p:sp>
      <p:pic>
        <p:nvPicPr>
          <p:cNvPr id="41988" name="Picture 4" descr="3-2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3588" y="1720850"/>
            <a:ext cx="7534275" cy="33782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a typeface="宋体" pitchFamily="2" charset="-122"/>
              </a:rPr>
              <a:t>Petri </a:t>
            </a:r>
            <a:r>
              <a:rPr lang="zh-CN" altLang="en-US" dirty="0" smtClean="0">
                <a:ea typeface="宋体" pitchFamily="2" charset="-122"/>
              </a:rPr>
              <a:t>网模型</a:t>
            </a:r>
            <a:endParaRPr lang="en-US" altLang="zh-CN" dirty="0">
              <a:ea typeface="宋体" pitchFamily="2" charset="-122"/>
            </a:endParaRPr>
          </a:p>
        </p:txBody>
      </p:sp>
      <p:sp>
        <p:nvSpPr>
          <p:cNvPr id="430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ctr">
              <a:buFontTx/>
              <a:buNone/>
            </a:pPr>
            <a:r>
              <a:rPr lang="zh-CN" altLang="en-US" dirty="0" smtClean="0">
                <a:ea typeface="宋体" pitchFamily="2" charset="-122"/>
              </a:rPr>
              <a:t>两个位置和两个转换的</a:t>
            </a:r>
            <a:r>
              <a:rPr lang="en-US" altLang="zh-CN" dirty="0" smtClean="0">
                <a:ea typeface="宋体" pitchFamily="2" charset="-122"/>
              </a:rPr>
              <a:t>Petri</a:t>
            </a:r>
            <a:r>
              <a:rPr lang="zh-CN" altLang="en-US" dirty="0" smtClean="0">
                <a:ea typeface="宋体" pitchFamily="2" charset="-122"/>
              </a:rPr>
              <a:t>网</a:t>
            </a:r>
            <a:endParaRPr lang="en-US" altLang="zh-CN" dirty="0">
              <a:ea typeface="宋体" pitchFamily="2" charset="-122"/>
            </a:endParaRPr>
          </a:p>
        </p:txBody>
      </p:sp>
      <p:pic>
        <p:nvPicPr>
          <p:cNvPr id="43012" name="Picture 4" descr="3-2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55675" y="2755900"/>
            <a:ext cx="7291388" cy="135572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ChangeArrowheads="1"/>
          </p:cNvSpPr>
          <p:nvPr/>
        </p:nvSpPr>
        <p:spPr bwMode="auto">
          <a:xfrm>
            <a:off x="558800" y="423863"/>
            <a:ext cx="76200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r>
              <a:rPr lang="zh-CN" altLang="en-US" sz="4400" dirty="0">
                <a:solidFill>
                  <a:srgbClr val="FF0000"/>
                </a:solidFill>
                <a:latin typeface="Times New Roman" pitchFamily="18" charset="0"/>
              </a:rPr>
              <a:t>数据链路层</a:t>
            </a:r>
            <a:endParaRPr lang="en-US" altLang="en-US" sz="4400" dirty="0">
              <a:solidFill>
                <a:srgbClr val="FF0000"/>
              </a:solidFill>
              <a:latin typeface="Times New Roman" pitchFamily="18" charset="0"/>
            </a:endParaRPr>
          </a:p>
        </p:txBody>
      </p:sp>
      <p:sp>
        <p:nvSpPr>
          <p:cNvPr id="62467" name="Rectangle 3"/>
          <p:cNvSpPr>
            <a:spLocks noChangeArrowheads="1"/>
          </p:cNvSpPr>
          <p:nvPr/>
        </p:nvSpPr>
        <p:spPr bwMode="auto">
          <a:xfrm>
            <a:off x="276225" y="1417638"/>
            <a:ext cx="8861425" cy="4946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609600" indent="-609600" algn="l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</a:pPr>
            <a:r>
              <a:rPr lang="zh-CN" altLang="en-US" sz="2800" dirty="0">
                <a:solidFill>
                  <a:srgbClr val="000000"/>
                </a:solidFill>
                <a:latin typeface="+mn-lt"/>
              </a:rPr>
              <a:t>第二</a:t>
            </a:r>
            <a:r>
              <a:rPr lang="zh-CN" altLang="en-US" sz="2800" dirty="0" smtClean="0">
                <a:solidFill>
                  <a:srgbClr val="000000"/>
                </a:solidFill>
                <a:latin typeface="+mn-lt"/>
              </a:rPr>
              <a:t>层针对第一层的每一个限制，都提供了解决方</a:t>
            </a:r>
            <a:endParaRPr lang="en-US" altLang="zh-CN" sz="2800" dirty="0" smtClean="0">
              <a:solidFill>
                <a:srgbClr val="000000"/>
              </a:solidFill>
              <a:latin typeface="+mn-lt"/>
            </a:endParaRPr>
          </a:p>
          <a:p>
            <a:pPr marL="609600" indent="-609600" algn="l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</a:pPr>
            <a:r>
              <a:rPr lang="zh-CN" altLang="en-US" sz="2800" dirty="0" smtClean="0">
                <a:solidFill>
                  <a:srgbClr val="000000"/>
                </a:solidFill>
                <a:latin typeface="+mn-lt"/>
              </a:rPr>
              <a:t>案：</a:t>
            </a:r>
            <a:endParaRPr lang="en-US" altLang="en-US" sz="2800" dirty="0" smtClean="0">
              <a:solidFill>
                <a:srgbClr val="000000"/>
              </a:solidFill>
              <a:latin typeface="+mn-lt"/>
            </a:endParaRPr>
          </a:p>
          <a:p>
            <a:pPr marL="609600" indent="-609600" algn="l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FontTx/>
              <a:buAutoNum type="alphaLcParenR"/>
            </a:pPr>
            <a:r>
              <a:rPr lang="zh-CN" altLang="en-US" sz="2400" dirty="0" smtClean="0">
                <a:solidFill>
                  <a:srgbClr val="000000"/>
                </a:solidFill>
                <a:latin typeface="+mn-lt"/>
              </a:rPr>
              <a:t>第一层无法与上层通信；</a:t>
            </a:r>
            <a:endParaRPr lang="en-US" altLang="zh-CN" sz="2400" dirty="0" smtClean="0">
              <a:solidFill>
                <a:srgbClr val="000000"/>
              </a:solidFill>
              <a:latin typeface="+mn-lt"/>
            </a:endParaRPr>
          </a:p>
          <a:p>
            <a:pPr algn="l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2400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  <a:latin typeface="+mn-lt"/>
              </a:rPr>
              <a:t>       </a:t>
            </a:r>
            <a:r>
              <a:rPr lang="zh-CN" altLang="en-US" sz="2400" dirty="0" smtClean="0">
                <a:solidFill>
                  <a:srgbClr val="000000"/>
                </a:solidFill>
                <a:latin typeface="+mn-lt"/>
              </a:rPr>
              <a:t>第二层通过</a:t>
            </a:r>
            <a:r>
              <a:rPr lang="en-US" altLang="en-US" sz="2400" i="1" dirty="0">
                <a:solidFill>
                  <a:schemeClr val="accent2"/>
                </a:solidFill>
                <a:latin typeface="+mn-lt"/>
              </a:rPr>
              <a:t>Logical Link Control</a:t>
            </a:r>
            <a:r>
              <a:rPr lang="en-US" altLang="en-US" sz="2400" dirty="0">
                <a:solidFill>
                  <a:schemeClr val="accent2"/>
                </a:solidFill>
                <a:latin typeface="+mn-lt"/>
              </a:rPr>
              <a:t> (</a:t>
            </a:r>
            <a:r>
              <a:rPr lang="en-US" altLang="en-US" sz="2400" i="1" dirty="0" smtClean="0">
                <a:solidFill>
                  <a:schemeClr val="accent2"/>
                </a:solidFill>
                <a:latin typeface="+mn-lt"/>
              </a:rPr>
              <a:t>LLC</a:t>
            </a:r>
            <a:r>
              <a:rPr lang="en-US" altLang="en-US" sz="2400" dirty="0" smtClean="0">
                <a:solidFill>
                  <a:schemeClr val="accent2"/>
                </a:solidFill>
                <a:latin typeface="+mn-lt"/>
              </a:rPr>
              <a:t>)</a:t>
            </a:r>
            <a:r>
              <a:rPr lang="zh-CN" altLang="en-US" sz="2400" dirty="0" smtClean="0">
                <a:latin typeface="+mn-lt"/>
              </a:rPr>
              <a:t>实现</a:t>
            </a:r>
            <a:r>
              <a:rPr lang="zh-CN" altLang="en-US" sz="2400" dirty="0" smtClean="0">
                <a:solidFill>
                  <a:srgbClr val="000000"/>
                </a:solidFill>
                <a:latin typeface="+mn-lt"/>
              </a:rPr>
              <a:t>与上层通信。</a:t>
            </a:r>
            <a:r>
              <a:rPr lang="en-US" altLang="en-US" sz="2400" dirty="0" smtClean="0">
                <a:solidFill>
                  <a:srgbClr val="000000"/>
                </a:solidFill>
                <a:latin typeface="+mn-lt"/>
              </a:rPr>
              <a:t> </a:t>
            </a:r>
          </a:p>
          <a:p>
            <a:pPr marL="609600" indent="-609600" algn="l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FontTx/>
              <a:buAutoNum type="alphaLcParenR"/>
            </a:pPr>
            <a:r>
              <a:rPr lang="zh-CN" altLang="en-US" sz="2400" dirty="0" smtClean="0">
                <a:solidFill>
                  <a:srgbClr val="000000"/>
                </a:solidFill>
                <a:latin typeface="+mn-lt"/>
              </a:rPr>
              <a:t>第一层无法命名或识别计算机；</a:t>
            </a:r>
            <a:endParaRPr lang="en-US" altLang="en-US" sz="2400" dirty="0" smtClean="0">
              <a:solidFill>
                <a:srgbClr val="000000"/>
              </a:solidFill>
              <a:latin typeface="+mn-lt"/>
            </a:endParaRPr>
          </a:p>
          <a:p>
            <a:pPr algn="l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2400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  <a:latin typeface="+mn-lt"/>
              </a:rPr>
              <a:t>       </a:t>
            </a:r>
            <a:r>
              <a:rPr lang="zh-CN" altLang="en-US" sz="2400" dirty="0" smtClean="0">
                <a:solidFill>
                  <a:srgbClr val="000000"/>
                </a:solidFill>
                <a:latin typeface="+mn-lt"/>
              </a:rPr>
              <a:t>第二层使用寻址过程或者命名过程来识别计算机。</a:t>
            </a:r>
            <a:r>
              <a:rPr lang="en-US" altLang="en-US" sz="2400" dirty="0" smtClean="0">
                <a:solidFill>
                  <a:srgbClr val="000000"/>
                </a:solidFill>
                <a:latin typeface="+mn-lt"/>
              </a:rPr>
              <a:t> </a:t>
            </a:r>
          </a:p>
          <a:p>
            <a:pPr marL="609600" indent="-609600" algn="l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FontTx/>
              <a:buAutoNum type="alphaLcParenR"/>
            </a:pPr>
            <a:r>
              <a:rPr lang="zh-CN" altLang="en-US" sz="2400" dirty="0" smtClean="0">
                <a:solidFill>
                  <a:srgbClr val="000000"/>
                </a:solidFill>
                <a:latin typeface="+mn-lt"/>
              </a:rPr>
              <a:t>第一层只能描述比特流；</a:t>
            </a:r>
            <a:endParaRPr lang="en-US" altLang="zh-CN" sz="2400" dirty="0" smtClean="0">
              <a:solidFill>
                <a:srgbClr val="000000"/>
              </a:solidFill>
              <a:latin typeface="+mn-lt"/>
            </a:endParaRPr>
          </a:p>
          <a:p>
            <a:pPr algn="l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</a:pPr>
            <a:r>
              <a:rPr lang="en-US" altLang="en-US" sz="2400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altLang="en-US" sz="2400" dirty="0" smtClean="0">
                <a:solidFill>
                  <a:srgbClr val="000000"/>
                </a:solidFill>
                <a:latin typeface="+mn-lt"/>
              </a:rPr>
              <a:t>       </a:t>
            </a:r>
            <a:r>
              <a:rPr lang="zh-CN" altLang="en-US" sz="2400" dirty="0" smtClean="0">
                <a:solidFill>
                  <a:srgbClr val="000000"/>
                </a:solidFill>
                <a:latin typeface="+mn-lt"/>
              </a:rPr>
              <a:t>第二层使用</a:t>
            </a:r>
            <a:r>
              <a:rPr lang="en-US" altLang="en-US" sz="2400" i="1" dirty="0">
                <a:solidFill>
                  <a:schemeClr val="accent2"/>
                </a:solidFill>
                <a:latin typeface="+mn-lt"/>
              </a:rPr>
              <a:t>framing </a:t>
            </a:r>
            <a:r>
              <a:rPr lang="zh-CN" altLang="en-US" sz="2400" i="1" dirty="0" smtClean="0">
                <a:solidFill>
                  <a:schemeClr val="accent2"/>
                </a:solidFill>
                <a:latin typeface="+mn-lt"/>
              </a:rPr>
              <a:t>（成帧）</a:t>
            </a:r>
            <a:r>
              <a:rPr lang="zh-CN" altLang="en-US" sz="2400" dirty="0">
                <a:solidFill>
                  <a:srgbClr val="000000"/>
                </a:solidFill>
                <a:latin typeface="+mn-lt"/>
              </a:rPr>
              <a:t>来</a:t>
            </a:r>
            <a:r>
              <a:rPr lang="zh-CN" altLang="en-US" sz="2400" dirty="0" smtClean="0">
                <a:solidFill>
                  <a:srgbClr val="000000"/>
                </a:solidFill>
                <a:latin typeface="+mn-lt"/>
              </a:rPr>
              <a:t>封装比特</a:t>
            </a:r>
            <a:r>
              <a:rPr lang="zh-CN" altLang="en-US" sz="2400" dirty="0">
                <a:solidFill>
                  <a:srgbClr val="000000"/>
                </a:solidFill>
                <a:latin typeface="+mn-lt"/>
              </a:rPr>
              <a:t>。</a:t>
            </a:r>
            <a:endParaRPr lang="en-US" altLang="en-US" sz="2400" dirty="0">
              <a:solidFill>
                <a:srgbClr val="000000"/>
              </a:solidFill>
              <a:latin typeface="+mn-lt"/>
            </a:endParaRPr>
          </a:p>
          <a:p>
            <a:pPr marL="609600" indent="-609600" algn="l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FontTx/>
              <a:buAutoNum type="alphaLcParenR"/>
            </a:pPr>
            <a:r>
              <a:rPr lang="zh-CN" altLang="en-US" sz="2400" dirty="0">
                <a:solidFill>
                  <a:srgbClr val="000000"/>
                </a:solidFill>
                <a:latin typeface="+mn-lt"/>
              </a:rPr>
              <a:t>第</a:t>
            </a:r>
            <a:r>
              <a:rPr lang="en-US" altLang="zh-CN" sz="2400" dirty="0">
                <a:solidFill>
                  <a:srgbClr val="000000"/>
                </a:solidFill>
                <a:latin typeface="+mn-lt"/>
              </a:rPr>
              <a:t>1</a:t>
            </a:r>
            <a:r>
              <a:rPr lang="zh-CN" altLang="en-US" sz="2400" dirty="0">
                <a:solidFill>
                  <a:srgbClr val="000000"/>
                </a:solidFill>
                <a:latin typeface="+mn-lt"/>
              </a:rPr>
              <a:t>层无法决定哪台计算机将同时传输来自同一组的二进制数</a:t>
            </a:r>
            <a:r>
              <a:rPr lang="zh-CN" altLang="en-US" sz="2400" dirty="0" smtClean="0">
                <a:solidFill>
                  <a:srgbClr val="000000"/>
                </a:solidFill>
                <a:latin typeface="+mn-lt"/>
              </a:rPr>
              <a:t>据；</a:t>
            </a:r>
            <a:endParaRPr lang="en-US" altLang="zh-CN" sz="2400" dirty="0" smtClean="0">
              <a:solidFill>
                <a:srgbClr val="000000"/>
              </a:solidFill>
              <a:latin typeface="+mn-lt"/>
            </a:endParaRPr>
          </a:p>
          <a:p>
            <a:pPr algn="l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2400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  <a:latin typeface="+mn-lt"/>
              </a:rPr>
              <a:t>       </a:t>
            </a:r>
            <a:r>
              <a:rPr lang="zh-CN" altLang="en-US" sz="2400" dirty="0" smtClean="0">
                <a:solidFill>
                  <a:srgbClr val="000000"/>
                </a:solidFill>
                <a:latin typeface="+mn-lt"/>
              </a:rPr>
              <a:t>第</a:t>
            </a:r>
            <a:r>
              <a:rPr lang="en-US" altLang="zh-CN" sz="2400" dirty="0">
                <a:solidFill>
                  <a:srgbClr val="000000"/>
                </a:solidFill>
                <a:latin typeface="+mn-lt"/>
              </a:rPr>
              <a:t>2</a:t>
            </a:r>
            <a:r>
              <a:rPr lang="zh-CN" altLang="en-US" sz="2400" dirty="0">
                <a:solidFill>
                  <a:srgbClr val="000000"/>
                </a:solidFill>
                <a:latin typeface="+mn-lt"/>
              </a:rPr>
              <a:t>层</a:t>
            </a:r>
            <a:r>
              <a:rPr lang="zh-CN" altLang="en-US" sz="2400" dirty="0" smtClean="0">
                <a:solidFill>
                  <a:srgbClr val="000000"/>
                </a:solidFill>
                <a:latin typeface="+mn-lt"/>
              </a:rPr>
              <a:t>使用</a:t>
            </a:r>
            <a:r>
              <a:rPr lang="en-US" altLang="en-US" sz="2400" i="1" dirty="0">
                <a:solidFill>
                  <a:schemeClr val="accent2"/>
                </a:solidFill>
                <a:latin typeface="+mn-lt"/>
              </a:rPr>
              <a:t>Media Access Control (MAC</a:t>
            </a:r>
            <a:r>
              <a:rPr lang="en-US" altLang="en-US" sz="2400" i="1" dirty="0" smtClean="0">
                <a:solidFill>
                  <a:schemeClr val="accent2"/>
                </a:solidFill>
                <a:latin typeface="+mn-lt"/>
              </a:rPr>
              <a:t>)</a:t>
            </a:r>
            <a:r>
              <a:rPr lang="zh-CN" altLang="en-US" sz="2400" dirty="0">
                <a:solidFill>
                  <a:srgbClr val="000000"/>
                </a:solidFill>
                <a:latin typeface="+mn-lt"/>
              </a:rPr>
              <a:t>来实现</a:t>
            </a:r>
            <a:r>
              <a:rPr lang="zh-CN" altLang="en-US" sz="2400" dirty="0" smtClean="0">
                <a:solidFill>
                  <a:srgbClr val="000000"/>
                </a:solidFill>
                <a:latin typeface="+mn-lt"/>
              </a:rPr>
              <a:t>。</a:t>
            </a:r>
            <a:endParaRPr lang="en-US" altLang="en-US" sz="2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32727863"/>
      </p:ext>
    </p:extLst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7" dur="500"/>
                                        <p:tgtEl>
                                          <p:spTgt spid="62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12" dur="500"/>
                                        <p:tgtEl>
                                          <p:spTgt spid="624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17" dur="500"/>
                                        <p:tgtEl>
                                          <p:spTgt spid="624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22" dur="500"/>
                                        <p:tgtEl>
                                          <p:spTgt spid="624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27" dur="500"/>
                                        <p:tgtEl>
                                          <p:spTgt spid="624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32" dur="500"/>
                                        <p:tgtEl>
                                          <p:spTgt spid="624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37" dur="500"/>
                                        <p:tgtEl>
                                          <p:spTgt spid="624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42" dur="500"/>
                                        <p:tgtEl>
                                          <p:spTgt spid="624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47" dur="500"/>
                                        <p:tgtEl>
                                          <p:spTgt spid="624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5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52" dur="500"/>
                                        <p:tgtEl>
                                          <p:spTgt spid="624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5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57" dur="500"/>
                                        <p:tgtEl>
                                          <p:spTgt spid="6246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466" grpId="0" autoUpdateAnimBg="0"/>
      <p:bldP spid="62467" grpId="0" build="p" autoUpdateAnimBg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a typeface="宋体" pitchFamily="2" charset="-122"/>
              </a:rPr>
              <a:t>Petri </a:t>
            </a:r>
            <a:r>
              <a:rPr lang="zh-CN" altLang="en-US" dirty="0" smtClean="0">
                <a:ea typeface="宋体" pitchFamily="2" charset="-122"/>
              </a:rPr>
              <a:t>网模型</a:t>
            </a:r>
            <a:r>
              <a:rPr lang="en-US" altLang="zh-CN" dirty="0" smtClean="0">
                <a:ea typeface="宋体" pitchFamily="2" charset="-122"/>
              </a:rPr>
              <a:t>(</a:t>
            </a:r>
            <a:r>
              <a:rPr lang="en-US" altLang="zh-CN" dirty="0">
                <a:ea typeface="宋体" pitchFamily="2" charset="-122"/>
              </a:rPr>
              <a:t>2)</a:t>
            </a:r>
          </a:p>
        </p:txBody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6019800"/>
            <a:ext cx="9144000" cy="838200"/>
          </a:xfrm>
        </p:spPr>
        <p:txBody>
          <a:bodyPr/>
          <a:lstStyle/>
          <a:p>
            <a:pPr algn="ctr">
              <a:buFontTx/>
              <a:buNone/>
            </a:pPr>
            <a:r>
              <a:rPr lang="zh-CN" altLang="en-US" dirty="0" smtClean="0">
                <a:ea typeface="宋体" pitchFamily="2" charset="-122"/>
              </a:rPr>
              <a:t>一个协议</a:t>
            </a:r>
            <a:r>
              <a:rPr lang="en-US" altLang="zh-CN" dirty="0" smtClean="0">
                <a:ea typeface="宋体" pitchFamily="2" charset="-122"/>
              </a:rPr>
              <a:t>3</a:t>
            </a:r>
            <a:r>
              <a:rPr lang="zh-CN" altLang="en-US" dirty="0" smtClean="0">
                <a:ea typeface="宋体" pitchFamily="2" charset="-122"/>
              </a:rPr>
              <a:t>的</a:t>
            </a:r>
            <a:r>
              <a:rPr lang="en-US" altLang="zh-CN" dirty="0" smtClean="0">
                <a:ea typeface="宋体" pitchFamily="2" charset="-122"/>
              </a:rPr>
              <a:t>Petri</a:t>
            </a:r>
            <a:r>
              <a:rPr lang="zh-CN" altLang="en-US" dirty="0" smtClean="0">
                <a:ea typeface="宋体" pitchFamily="2" charset="-122"/>
              </a:rPr>
              <a:t>网模型</a:t>
            </a:r>
            <a:endParaRPr lang="en-US" altLang="zh-CN" dirty="0">
              <a:ea typeface="宋体" pitchFamily="2" charset="-122"/>
            </a:endParaRPr>
          </a:p>
        </p:txBody>
      </p:sp>
      <p:pic>
        <p:nvPicPr>
          <p:cNvPr id="44036" name="Picture 4" descr="3-2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19288" y="1012825"/>
            <a:ext cx="5564187" cy="49276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05508"/>
            <a:ext cx="9144000" cy="1143000"/>
          </a:xfrm>
        </p:spPr>
        <p:txBody>
          <a:bodyPr/>
          <a:lstStyle/>
          <a:p>
            <a:r>
              <a:rPr lang="zh-CN" altLang="en-US" dirty="0" smtClean="0">
                <a:ea typeface="宋体" pitchFamily="2" charset="-122"/>
              </a:rPr>
              <a:t>点对点数据链路控制</a:t>
            </a:r>
            <a:endParaRPr lang="en-US" altLang="zh-CN" dirty="0">
              <a:ea typeface="宋体" pitchFamily="2" charset="-122"/>
            </a:endParaRPr>
          </a:p>
        </p:txBody>
      </p:sp>
      <p:sp>
        <p:nvSpPr>
          <p:cNvPr id="5" name="TextBox 1"/>
          <p:cNvSpPr txBox="1"/>
          <p:nvPr/>
        </p:nvSpPr>
        <p:spPr>
          <a:xfrm>
            <a:off x="821774" y="1411653"/>
            <a:ext cx="7500451" cy="411138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1000"/>
              </a:lnSpc>
            </a:pPr>
            <a:endParaRPr lang="en-US" altLang="zh-CN" dirty="0" smtClean="0"/>
          </a:p>
          <a:p>
            <a:pPr algn="l">
              <a:lnSpc>
                <a:spcPts val="1000"/>
              </a:lnSpc>
            </a:pPr>
            <a:endParaRPr lang="en-US" altLang="zh-CN" dirty="0" smtClean="0"/>
          </a:p>
          <a:p>
            <a:pPr algn="l">
              <a:lnSpc>
                <a:spcPts val="1000"/>
              </a:lnSpc>
            </a:pPr>
            <a:endParaRPr lang="en-US" altLang="zh-CN" dirty="0" smtClean="0"/>
          </a:p>
          <a:p>
            <a:pPr algn="l">
              <a:lnSpc>
                <a:spcPts val="1000"/>
              </a:lnSpc>
            </a:pPr>
            <a:endParaRPr lang="en-US" altLang="zh-CN" dirty="0" smtClean="0"/>
          </a:p>
          <a:p>
            <a:pPr algn="l">
              <a:lnSpc>
                <a:spcPts val="3500"/>
              </a:lnSpc>
              <a:tabLst>
                <a:tab pos="342900" algn="l"/>
                <a:tab pos="457200" algn="l"/>
                <a:tab pos="1524000" algn="l"/>
              </a:tabLst>
            </a:pPr>
            <a:r>
              <a:rPr lang="en-US" altLang="zh-CN" sz="2798" dirty="0" smtClean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798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一个发送端，一个接收端，一条链路：比广播</a:t>
            </a:r>
          </a:p>
          <a:p>
            <a:pPr algn="l">
              <a:lnSpc>
                <a:spcPts val="3000"/>
              </a:lnSpc>
              <a:tabLst>
                <a:tab pos="342900" algn="l"/>
                <a:tab pos="457200" algn="l"/>
                <a:tab pos="1524000" algn="l"/>
              </a:tabLst>
            </a:pPr>
            <a:r>
              <a:rPr lang="en-US" altLang="zh-CN" dirty="0" smtClean="0"/>
              <a:t>	</a:t>
            </a:r>
            <a:r>
              <a:rPr lang="en-US" altLang="zh-CN" sz="2795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链路容易</a:t>
            </a:r>
          </a:p>
          <a:p>
            <a:pPr algn="l">
              <a:lnSpc>
                <a:spcPts val="1000"/>
              </a:lnSpc>
            </a:pPr>
            <a:endParaRPr lang="en-US" altLang="zh-CN" dirty="0" smtClean="0"/>
          </a:p>
          <a:p>
            <a:pPr algn="l">
              <a:lnSpc>
                <a:spcPts val="2600"/>
              </a:lnSpc>
              <a:tabLst>
                <a:tab pos="342900" algn="l"/>
                <a:tab pos="457200" algn="l"/>
                <a:tab pos="1524000" algn="l"/>
              </a:tabLst>
            </a:pPr>
            <a:r>
              <a:rPr lang="en-US" altLang="zh-CN" dirty="0" smtClean="0"/>
              <a:t>		</a:t>
            </a:r>
            <a:r>
              <a:rPr lang="en-US" altLang="zh-CN" sz="2400" dirty="0" smtClean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无需介质访问控制(Media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Access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Control)</a:t>
            </a:r>
          </a:p>
          <a:p>
            <a:pPr algn="l">
              <a:lnSpc>
                <a:spcPts val="3400"/>
              </a:lnSpc>
              <a:tabLst>
                <a:tab pos="342900" algn="l"/>
                <a:tab pos="457200" algn="l"/>
                <a:tab pos="1524000" algn="l"/>
              </a:tabLst>
            </a:pPr>
            <a:r>
              <a:rPr lang="en-US" altLang="zh-CN" dirty="0" smtClean="0"/>
              <a:t>		</a:t>
            </a:r>
            <a:r>
              <a:rPr lang="en-US" altLang="zh-CN" sz="2402" dirty="0" smtClean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2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无需明确的MAC寻址</a:t>
            </a:r>
          </a:p>
          <a:p>
            <a:pPr algn="l">
              <a:lnSpc>
                <a:spcPts val="3400"/>
              </a:lnSpc>
              <a:tabLst>
                <a:tab pos="342900" algn="l"/>
                <a:tab pos="457200" algn="l"/>
                <a:tab pos="1524000" algn="l"/>
              </a:tabLst>
            </a:pPr>
            <a:r>
              <a:rPr lang="en-US" altLang="zh-CN" dirty="0" smtClean="0"/>
              <a:t>		</a:t>
            </a:r>
            <a:r>
              <a:rPr lang="en-US" altLang="zh-CN" sz="2400" dirty="0" smtClean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e.g.,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拨号链路,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ISDN链路</a:t>
            </a:r>
          </a:p>
          <a:p>
            <a:pPr algn="l">
              <a:lnSpc>
                <a:spcPts val="4000"/>
              </a:lnSpc>
              <a:tabLst>
                <a:tab pos="342900" algn="l"/>
                <a:tab pos="457200" algn="l"/>
                <a:tab pos="1524000" algn="l"/>
              </a:tabLst>
            </a:pPr>
            <a:r>
              <a:rPr lang="en-US" altLang="zh-CN" sz="2795" dirty="0" smtClean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795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常见的点对点数据链路控制协议：</a:t>
            </a:r>
          </a:p>
          <a:p>
            <a:pPr algn="l">
              <a:lnSpc>
                <a:spcPts val="3400"/>
              </a:lnSpc>
              <a:tabLst>
                <a:tab pos="342900" algn="l"/>
                <a:tab pos="457200" algn="l"/>
                <a:tab pos="1524000" algn="l"/>
              </a:tabLst>
            </a:pPr>
            <a:r>
              <a:rPr lang="en-US" altLang="zh-CN" dirty="0" smtClean="0"/>
              <a:t>		</a:t>
            </a:r>
            <a:r>
              <a:rPr lang="en-US" altLang="zh-CN" sz="2400" dirty="0" smtClean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HDLC: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High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Level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Data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Link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Control</a:t>
            </a:r>
          </a:p>
          <a:p>
            <a:pPr algn="l">
              <a:lnSpc>
                <a:spcPts val="3400"/>
              </a:lnSpc>
              <a:tabLst>
                <a:tab pos="342900" algn="l"/>
                <a:tab pos="457200" algn="l"/>
                <a:tab pos="1524000" algn="l"/>
              </a:tabLst>
            </a:pPr>
            <a:r>
              <a:rPr lang="en-US" altLang="zh-CN" dirty="0" smtClean="0"/>
              <a:t>		</a:t>
            </a:r>
            <a:r>
              <a:rPr lang="en-US" altLang="zh-CN" sz="2400" dirty="0" smtClean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PPP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(Point-to-Point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Protocol)</a:t>
            </a: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a typeface="宋体" pitchFamily="2" charset="-122"/>
              </a:rPr>
              <a:t>High-Level Data Link Control</a:t>
            </a:r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ctr">
              <a:buFontTx/>
              <a:buNone/>
            </a:pPr>
            <a:r>
              <a:rPr lang="zh-CN" altLang="en-US" dirty="0" smtClean="0"/>
              <a:t>面向比特的</a:t>
            </a:r>
            <a:r>
              <a:rPr lang="zh-CN" altLang="en-US" dirty="0"/>
              <a:t>协议的帧格式</a:t>
            </a:r>
            <a:endParaRPr lang="en-US" altLang="zh-CN" dirty="0">
              <a:ea typeface="宋体" pitchFamily="2" charset="-122"/>
            </a:endParaRPr>
          </a:p>
        </p:txBody>
      </p:sp>
      <p:pic>
        <p:nvPicPr>
          <p:cNvPr id="46084" name="Picture 4" descr="3-2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23875" y="2870200"/>
            <a:ext cx="7829550" cy="108108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itchFamily="2" charset="-122"/>
              </a:rPr>
              <a:t>High-Level Data Link Control (2)</a:t>
            </a:r>
          </a:p>
        </p:txBody>
      </p:sp>
      <p:sp>
        <p:nvSpPr>
          <p:cNvPr id="471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44324" y="4598988"/>
            <a:ext cx="6738937" cy="1954212"/>
          </a:xfrm>
        </p:spPr>
        <p:txBody>
          <a:bodyPr/>
          <a:lstStyle/>
          <a:p>
            <a:pPr>
              <a:buFontTx/>
              <a:buNone/>
            </a:pPr>
            <a:r>
              <a:rPr lang="en-US" altLang="zh-CN" dirty="0" smtClean="0">
                <a:solidFill>
                  <a:schemeClr val="accent2"/>
                </a:solidFill>
                <a:ea typeface="宋体" pitchFamily="2" charset="-122"/>
              </a:rPr>
              <a:t>(a)</a:t>
            </a:r>
            <a:r>
              <a:rPr lang="en-US" altLang="zh-CN" dirty="0" smtClean="0">
                <a:ea typeface="宋体" pitchFamily="2" charset="-122"/>
              </a:rPr>
              <a:t> </a:t>
            </a:r>
            <a:r>
              <a:rPr lang="zh-CN" altLang="en-US" dirty="0" smtClean="0">
                <a:ea typeface="宋体" pitchFamily="2" charset="-122"/>
              </a:rPr>
              <a:t>信息帧的控制字段；</a:t>
            </a:r>
            <a:endParaRPr lang="en-US" altLang="zh-CN" dirty="0" smtClean="0">
              <a:ea typeface="宋体" pitchFamily="2" charset="-122"/>
            </a:endParaRPr>
          </a:p>
          <a:p>
            <a:pPr>
              <a:buFontTx/>
              <a:buNone/>
            </a:pPr>
            <a:r>
              <a:rPr lang="en-US" altLang="zh-CN" dirty="0" smtClean="0">
                <a:solidFill>
                  <a:schemeClr val="accent2"/>
                </a:solidFill>
                <a:ea typeface="宋体" pitchFamily="2" charset="-122"/>
              </a:rPr>
              <a:t>(b)</a:t>
            </a:r>
            <a:r>
              <a:rPr lang="en-US" altLang="zh-CN" dirty="0" smtClean="0">
                <a:ea typeface="宋体" pitchFamily="2" charset="-122"/>
              </a:rPr>
              <a:t> </a:t>
            </a:r>
            <a:r>
              <a:rPr lang="zh-CN" altLang="en-US" dirty="0">
                <a:ea typeface="宋体" pitchFamily="2" charset="-122"/>
              </a:rPr>
              <a:t>监控</a:t>
            </a:r>
            <a:r>
              <a:rPr lang="zh-CN" altLang="en-US" dirty="0" smtClean="0">
                <a:ea typeface="宋体" pitchFamily="2" charset="-122"/>
              </a:rPr>
              <a:t>帧的控制字段</a:t>
            </a:r>
            <a:r>
              <a:rPr lang="zh-CN" altLang="en-US" dirty="0">
                <a:ea typeface="宋体" pitchFamily="2" charset="-122"/>
              </a:rPr>
              <a:t>；</a:t>
            </a:r>
            <a:endParaRPr lang="en-US" altLang="zh-CN" dirty="0" smtClean="0">
              <a:ea typeface="宋体" pitchFamily="2" charset="-122"/>
            </a:endParaRPr>
          </a:p>
          <a:p>
            <a:pPr>
              <a:buFontTx/>
              <a:buNone/>
            </a:pPr>
            <a:r>
              <a:rPr lang="en-US" altLang="zh-CN" dirty="0" smtClean="0">
                <a:solidFill>
                  <a:schemeClr val="accent2"/>
                </a:solidFill>
                <a:ea typeface="宋体" pitchFamily="2" charset="-122"/>
              </a:rPr>
              <a:t>(</a:t>
            </a:r>
            <a:r>
              <a:rPr lang="en-US" altLang="zh-CN" dirty="0">
                <a:solidFill>
                  <a:schemeClr val="accent2"/>
                </a:solidFill>
                <a:ea typeface="宋体" pitchFamily="2" charset="-122"/>
              </a:rPr>
              <a:t>c)</a:t>
            </a:r>
            <a:r>
              <a:rPr lang="en-US" altLang="zh-CN" dirty="0">
                <a:ea typeface="宋体" pitchFamily="2" charset="-122"/>
              </a:rPr>
              <a:t> </a:t>
            </a:r>
            <a:r>
              <a:rPr lang="zh-CN" altLang="en-US" dirty="0">
                <a:ea typeface="宋体" pitchFamily="2" charset="-122"/>
              </a:rPr>
              <a:t>无</a:t>
            </a:r>
            <a:r>
              <a:rPr lang="zh-CN" altLang="en-US" dirty="0" smtClean="0">
                <a:ea typeface="宋体" pitchFamily="2" charset="-122"/>
              </a:rPr>
              <a:t>序号帧的控制字段</a:t>
            </a:r>
            <a:endParaRPr lang="en-US" altLang="zh-CN" dirty="0">
              <a:ea typeface="宋体" pitchFamily="2" charset="-122"/>
            </a:endParaRPr>
          </a:p>
        </p:txBody>
      </p:sp>
      <p:pic>
        <p:nvPicPr>
          <p:cNvPr id="47108" name="Picture 4" descr="3-2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95413" y="1492250"/>
            <a:ext cx="6132512" cy="254317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ea typeface="宋体" pitchFamily="2" charset="-122"/>
              </a:rPr>
              <a:t>Internet</a:t>
            </a:r>
            <a:r>
              <a:rPr lang="zh-CN" altLang="en-US" dirty="0" smtClean="0">
                <a:ea typeface="宋体" pitchFamily="2" charset="-122"/>
              </a:rPr>
              <a:t>中的数据链路层</a:t>
            </a:r>
            <a:endParaRPr lang="en-US" altLang="zh-CN" dirty="0">
              <a:ea typeface="宋体" pitchFamily="2" charset="-122"/>
            </a:endParaRPr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ctr">
              <a:buFontTx/>
              <a:buNone/>
            </a:pPr>
            <a:r>
              <a:rPr lang="zh-CN" altLang="en-US" dirty="0" smtClean="0">
                <a:ea typeface="宋体" pitchFamily="2" charset="-122"/>
              </a:rPr>
              <a:t>用作因特网主机的家用个人计算机</a:t>
            </a:r>
            <a:endParaRPr lang="en-US" altLang="zh-CN" dirty="0">
              <a:ea typeface="宋体" pitchFamily="2" charset="-122"/>
            </a:endParaRPr>
          </a:p>
        </p:txBody>
      </p:sp>
      <p:pic>
        <p:nvPicPr>
          <p:cNvPr id="48132" name="Picture 4" descr="3-2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61975" y="1566863"/>
            <a:ext cx="8186738" cy="35972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PPP</a:t>
            </a:r>
            <a:r>
              <a:rPr lang="zh-CN" altLang="en-US" dirty="0" smtClean="0"/>
              <a:t>设计需求</a:t>
            </a:r>
            <a:r>
              <a:rPr lang="en-US" altLang="zh-CN" dirty="0" smtClean="0"/>
              <a:t>[RFC 1557]</a:t>
            </a:r>
            <a:endParaRPr lang="zh-CN" altLang="en-US" dirty="0"/>
          </a:p>
        </p:txBody>
      </p:sp>
      <p:sp>
        <p:nvSpPr>
          <p:cNvPr id="4" name="TextBox 1"/>
          <p:cNvSpPr txBox="1"/>
          <p:nvPr/>
        </p:nvSpPr>
        <p:spPr>
          <a:xfrm>
            <a:off x="663644" y="1143000"/>
            <a:ext cx="7599836" cy="509883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1000"/>
              </a:lnSpc>
            </a:pPr>
            <a:endParaRPr lang="en-US" altLang="zh-CN" dirty="0" smtClean="0"/>
          </a:p>
          <a:p>
            <a:pPr algn="l">
              <a:lnSpc>
                <a:spcPts val="1000"/>
              </a:lnSpc>
            </a:pPr>
            <a:endParaRPr lang="en-US" altLang="zh-CN" dirty="0" smtClean="0"/>
          </a:p>
          <a:p>
            <a:pPr algn="l">
              <a:lnSpc>
                <a:spcPts val="1000"/>
              </a:lnSpc>
            </a:pPr>
            <a:endParaRPr lang="en-US" altLang="zh-CN" dirty="0" smtClean="0"/>
          </a:p>
          <a:p>
            <a:pPr algn="l">
              <a:lnSpc>
                <a:spcPts val="3900"/>
              </a:lnSpc>
              <a:tabLst>
                <a:tab pos="342900" algn="l"/>
                <a:tab pos="457200" algn="l"/>
                <a:tab pos="1130300" algn="l"/>
              </a:tabLst>
            </a:pPr>
            <a:r>
              <a:rPr lang="en-US" altLang="zh-CN" sz="2795" dirty="0" smtClean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795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组帧：</a:t>
            </a:r>
            <a:r>
              <a:rPr lang="en-US" altLang="zh-CN" sz="2795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将网络层数据报封装到数据链路层帧中</a:t>
            </a:r>
          </a:p>
          <a:p>
            <a:pPr algn="l">
              <a:lnSpc>
                <a:spcPts val="3400"/>
              </a:lnSpc>
              <a:tabLst>
                <a:tab pos="342900" algn="l"/>
                <a:tab pos="457200" algn="l"/>
                <a:tab pos="1130300" algn="l"/>
              </a:tabLst>
            </a:pPr>
            <a:r>
              <a:rPr lang="en-US" altLang="zh-CN" dirty="0" smtClean="0"/>
              <a:t>		</a:t>
            </a:r>
            <a:r>
              <a:rPr lang="en-US" altLang="zh-CN" sz="2402" dirty="0" smtClean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2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可以同时承载任何网络层协议分组(</a:t>
            </a:r>
            <a:r>
              <a:rPr lang="en-US" altLang="zh-CN" sz="2402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不仅IP数据报</a:t>
            </a:r>
            <a:r>
              <a:rPr lang="en-US" altLang="zh-CN" sz="2402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 algn="l">
              <a:lnSpc>
                <a:spcPts val="3400"/>
              </a:lnSpc>
              <a:tabLst>
                <a:tab pos="342900" algn="l"/>
                <a:tab pos="457200" algn="l"/>
                <a:tab pos="1130300" algn="l"/>
              </a:tabLst>
            </a:pPr>
            <a:r>
              <a:rPr lang="en-US" altLang="zh-CN" dirty="0" smtClean="0"/>
              <a:t>		</a:t>
            </a:r>
            <a:r>
              <a:rPr lang="en-US" altLang="zh-CN" sz="2400" dirty="0" smtClean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可以向上层实现分用（多路分解）</a:t>
            </a:r>
          </a:p>
          <a:p>
            <a:pPr algn="l">
              <a:lnSpc>
                <a:spcPts val="1000"/>
              </a:lnSpc>
            </a:pPr>
            <a:endParaRPr lang="en-US" altLang="zh-CN" dirty="0" smtClean="0"/>
          </a:p>
          <a:p>
            <a:pPr algn="l">
              <a:lnSpc>
                <a:spcPts val="3100"/>
              </a:lnSpc>
              <a:tabLst>
                <a:tab pos="342900" algn="l"/>
                <a:tab pos="457200" algn="l"/>
                <a:tab pos="1130300" algn="l"/>
              </a:tabLst>
            </a:pPr>
            <a:r>
              <a:rPr lang="en-US" altLang="zh-CN" sz="2795" dirty="0" smtClean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795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比特透明传输：</a:t>
            </a:r>
            <a:r>
              <a:rPr lang="en-US" altLang="zh-CN" sz="2795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数据域必须支持承载任何比特</a:t>
            </a:r>
          </a:p>
          <a:p>
            <a:pPr algn="l">
              <a:lnSpc>
                <a:spcPts val="3000"/>
              </a:lnSpc>
              <a:tabLst>
                <a:tab pos="342900" algn="l"/>
                <a:tab pos="457200" algn="l"/>
                <a:tab pos="1130300" algn="l"/>
              </a:tabLst>
            </a:pPr>
            <a:r>
              <a:rPr lang="en-US" altLang="zh-CN" dirty="0" smtClean="0"/>
              <a:t>	</a:t>
            </a:r>
            <a:r>
              <a:rPr lang="en-US" altLang="zh-CN" sz="2795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模式</a:t>
            </a:r>
          </a:p>
          <a:p>
            <a:pPr algn="l">
              <a:lnSpc>
                <a:spcPts val="1000"/>
              </a:lnSpc>
            </a:pPr>
            <a:endParaRPr lang="en-US" altLang="zh-CN" dirty="0" smtClean="0"/>
          </a:p>
          <a:p>
            <a:pPr algn="l">
              <a:lnSpc>
                <a:spcPts val="3200"/>
              </a:lnSpc>
              <a:tabLst>
                <a:tab pos="342900" algn="l"/>
                <a:tab pos="457200" algn="l"/>
                <a:tab pos="1130300" algn="l"/>
              </a:tabLst>
            </a:pPr>
            <a:r>
              <a:rPr lang="en-US" altLang="zh-CN" sz="2795" dirty="0" smtClean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795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差错检测：</a:t>
            </a:r>
            <a:r>
              <a:rPr lang="en-US" altLang="zh-CN" sz="2795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(无纠正)</a:t>
            </a:r>
          </a:p>
          <a:p>
            <a:pPr algn="l">
              <a:lnSpc>
                <a:spcPts val="4000"/>
              </a:lnSpc>
              <a:tabLst>
                <a:tab pos="342900" algn="l"/>
                <a:tab pos="457200" algn="l"/>
                <a:tab pos="1130300" algn="l"/>
              </a:tabLst>
            </a:pPr>
            <a:r>
              <a:rPr lang="en-US" altLang="zh-CN" sz="2798" dirty="0" smtClean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798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连接活性(connection</a:t>
            </a:r>
            <a:r>
              <a:rPr lang="en-US" altLang="zh-CN" sz="279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8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liveness)检测：</a:t>
            </a:r>
            <a:r>
              <a:rPr lang="en-US" altLang="zh-CN" sz="2798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检测、并</a:t>
            </a:r>
          </a:p>
          <a:p>
            <a:pPr algn="l">
              <a:lnSpc>
                <a:spcPts val="3100"/>
              </a:lnSpc>
              <a:tabLst>
                <a:tab pos="342900" algn="l"/>
                <a:tab pos="457200" algn="l"/>
                <a:tab pos="1130300" algn="l"/>
              </a:tabLst>
            </a:pPr>
            <a:r>
              <a:rPr lang="en-US" altLang="zh-CN" dirty="0" smtClean="0"/>
              <a:t>	</a:t>
            </a:r>
            <a:r>
              <a:rPr lang="en-US" altLang="zh-CN" sz="2795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向网络层通知链路失效</a:t>
            </a:r>
          </a:p>
          <a:p>
            <a:pPr algn="l">
              <a:lnSpc>
                <a:spcPts val="1000"/>
              </a:lnSpc>
            </a:pPr>
            <a:endParaRPr lang="en-US" altLang="zh-CN" dirty="0" smtClean="0"/>
          </a:p>
          <a:p>
            <a:pPr algn="l">
              <a:lnSpc>
                <a:spcPts val="3200"/>
              </a:lnSpc>
              <a:tabLst>
                <a:tab pos="342900" algn="l"/>
                <a:tab pos="457200" algn="l"/>
                <a:tab pos="1130300" algn="l"/>
              </a:tabLst>
            </a:pPr>
            <a:r>
              <a:rPr lang="en-US" altLang="zh-CN" sz="2795" dirty="0" smtClean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795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网络层地址协商：</a:t>
            </a:r>
            <a:r>
              <a:rPr lang="en-US" altLang="zh-CN" sz="2795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端结点可以学习/配置彼此网</a:t>
            </a:r>
          </a:p>
          <a:p>
            <a:pPr algn="l">
              <a:lnSpc>
                <a:spcPts val="3100"/>
              </a:lnSpc>
              <a:tabLst>
                <a:tab pos="342900" algn="l"/>
                <a:tab pos="457200" algn="l"/>
                <a:tab pos="1130300" algn="l"/>
              </a:tabLst>
            </a:pPr>
            <a:r>
              <a:rPr lang="en-US" altLang="zh-CN" dirty="0" smtClean="0"/>
              <a:t>	</a:t>
            </a:r>
            <a:r>
              <a:rPr lang="en-US" altLang="zh-CN" sz="2798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络地址</a:t>
            </a:r>
          </a:p>
        </p:txBody>
      </p:sp>
    </p:spTree>
    <p:extLst>
      <p:ext uri="{BB962C8B-B14F-4D97-AF65-F5344CB8AC3E}">
        <p14:creationId xmlns:p14="http://schemas.microsoft.com/office/powerpoint/2010/main" val="85943396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PPP</a:t>
            </a:r>
            <a:r>
              <a:rPr lang="zh-CN" altLang="en-US" dirty="0" smtClean="0"/>
              <a:t>无需支持的功能</a:t>
            </a:r>
            <a:endParaRPr lang="zh-CN" altLang="en-US" dirty="0"/>
          </a:p>
        </p:txBody>
      </p:sp>
      <p:sp>
        <p:nvSpPr>
          <p:cNvPr id="4" name="TextBox 1"/>
          <p:cNvSpPr txBox="1"/>
          <p:nvPr/>
        </p:nvSpPr>
        <p:spPr>
          <a:xfrm>
            <a:off x="925241" y="1409700"/>
            <a:ext cx="6950621" cy="343170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3600"/>
              </a:lnSpc>
              <a:tabLst>
                <a:tab pos="482600" algn="l"/>
                <a:tab pos="1587500" algn="l"/>
              </a:tabLst>
            </a:pPr>
            <a:r>
              <a:rPr lang="en-US" altLang="zh-CN" sz="2798" dirty="0" smtClean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798" dirty="0" smtClean="0">
                <a:latin typeface="Times New Roman" pitchFamily="18" charset="0"/>
                <a:cs typeface="Times New Roman" pitchFamily="18" charset="0"/>
              </a:rPr>
              <a:t>无需差错纠正/恢复</a:t>
            </a:r>
          </a:p>
          <a:p>
            <a:pPr algn="l">
              <a:lnSpc>
                <a:spcPts val="3600"/>
              </a:lnSpc>
              <a:tabLst>
                <a:tab pos="482600" algn="l"/>
                <a:tab pos="1587500" algn="l"/>
              </a:tabLst>
            </a:pPr>
            <a:r>
              <a:rPr lang="en-US" altLang="zh-CN" sz="2795" dirty="0" smtClean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无需流量控制</a:t>
            </a:r>
          </a:p>
          <a:p>
            <a:pPr algn="l">
              <a:lnSpc>
                <a:spcPts val="3600"/>
              </a:lnSpc>
              <a:tabLst>
                <a:tab pos="482600" algn="l"/>
                <a:tab pos="1587500" algn="l"/>
              </a:tabLst>
            </a:pPr>
            <a:r>
              <a:rPr lang="en-US" altLang="zh-CN" sz="2795" dirty="0" smtClean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不存在乱序交付</a:t>
            </a:r>
          </a:p>
          <a:p>
            <a:pPr algn="l">
              <a:lnSpc>
                <a:spcPts val="3600"/>
              </a:lnSpc>
              <a:tabLst>
                <a:tab pos="482600" algn="l"/>
                <a:tab pos="1587500" algn="l"/>
              </a:tabLst>
            </a:pPr>
            <a:r>
              <a:rPr lang="en-US" altLang="zh-CN" sz="2795" dirty="0" smtClean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无需支持多点链路</a:t>
            </a:r>
          </a:p>
          <a:p>
            <a:pPr algn="l">
              <a:lnSpc>
                <a:spcPts val="1000"/>
              </a:lnSpc>
            </a:pPr>
            <a:endParaRPr lang="en-US" altLang="zh-CN" dirty="0" smtClean="0"/>
          </a:p>
          <a:p>
            <a:pPr algn="l">
              <a:lnSpc>
                <a:spcPts val="1000"/>
              </a:lnSpc>
            </a:pPr>
            <a:endParaRPr lang="en-US" altLang="zh-CN" dirty="0" smtClean="0"/>
          </a:p>
          <a:p>
            <a:pPr algn="l">
              <a:lnSpc>
                <a:spcPts val="1000"/>
              </a:lnSpc>
            </a:pPr>
            <a:endParaRPr lang="en-US" altLang="zh-CN" dirty="0" smtClean="0"/>
          </a:p>
          <a:p>
            <a:pPr algn="l">
              <a:lnSpc>
                <a:spcPts val="1000"/>
              </a:lnSpc>
            </a:pPr>
            <a:endParaRPr lang="en-US" altLang="zh-CN" dirty="0" smtClean="0"/>
          </a:p>
          <a:p>
            <a:pPr algn="l">
              <a:lnSpc>
                <a:spcPts val="1000"/>
              </a:lnSpc>
            </a:pPr>
            <a:endParaRPr lang="en-US" altLang="zh-CN" dirty="0" smtClean="0"/>
          </a:p>
          <a:p>
            <a:pPr algn="l">
              <a:lnSpc>
                <a:spcPts val="1000"/>
              </a:lnSpc>
            </a:pPr>
            <a:endParaRPr lang="en-US" altLang="zh-CN" dirty="0" smtClean="0"/>
          </a:p>
          <a:p>
            <a:pPr algn="l">
              <a:lnSpc>
                <a:spcPts val="1000"/>
              </a:lnSpc>
            </a:pPr>
            <a:endParaRPr lang="en-US" altLang="zh-CN" dirty="0" smtClean="0"/>
          </a:p>
          <a:p>
            <a:pPr algn="l">
              <a:lnSpc>
                <a:spcPts val="1000"/>
              </a:lnSpc>
            </a:pPr>
            <a:endParaRPr lang="en-US" altLang="zh-CN" dirty="0" smtClean="0"/>
          </a:p>
          <a:p>
            <a:pPr algn="l">
              <a:lnSpc>
                <a:spcPts val="3100"/>
              </a:lnSpc>
              <a:tabLst>
                <a:tab pos="482600" algn="l"/>
                <a:tab pos="1587500" algn="l"/>
              </a:tabLst>
            </a:pPr>
            <a:r>
              <a:rPr lang="en-US" altLang="zh-CN" dirty="0" smtClean="0"/>
              <a:t>	</a:t>
            </a:r>
            <a:r>
              <a:rPr lang="en-US" altLang="zh-CN" sz="2798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差错恢复、流量控制等由高层协议处理！</a:t>
            </a:r>
          </a:p>
        </p:txBody>
      </p:sp>
    </p:spTree>
    <p:extLst>
      <p:ext uri="{BB962C8B-B14F-4D97-AF65-F5344CB8AC3E}">
        <p14:creationId xmlns:p14="http://schemas.microsoft.com/office/powerpoint/2010/main" val="53089227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a typeface="宋体" pitchFamily="2" charset="-122"/>
              </a:rPr>
              <a:t>PPP – Point to Point Protocol</a:t>
            </a:r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6324600"/>
            <a:ext cx="9144000" cy="838200"/>
          </a:xfrm>
        </p:spPr>
        <p:txBody>
          <a:bodyPr/>
          <a:lstStyle/>
          <a:p>
            <a:pPr algn="ctr">
              <a:buFontTx/>
              <a:buNone/>
            </a:pPr>
            <a:r>
              <a:rPr lang="zh-CN" altLang="en-US" dirty="0" smtClean="0">
                <a:ea typeface="宋体" pitchFamily="2" charset="-122"/>
              </a:rPr>
              <a:t>无编号模式操作下的完整</a:t>
            </a:r>
            <a:r>
              <a:rPr lang="en-US" altLang="zh-CN" dirty="0" smtClean="0">
                <a:ea typeface="宋体" pitchFamily="2" charset="-122"/>
              </a:rPr>
              <a:t>PPP</a:t>
            </a:r>
            <a:r>
              <a:rPr lang="zh-CN" altLang="en-US" dirty="0" smtClean="0">
                <a:ea typeface="宋体" pitchFamily="2" charset="-122"/>
              </a:rPr>
              <a:t>帧格式</a:t>
            </a:r>
            <a:endParaRPr lang="en-US" altLang="zh-CN" dirty="0">
              <a:ea typeface="宋体" pitchFamily="2" charset="-122"/>
            </a:endParaRPr>
          </a:p>
        </p:txBody>
      </p:sp>
      <p:pic>
        <p:nvPicPr>
          <p:cNvPr id="49156" name="Picture 4" descr="3-27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82355" y="5060706"/>
            <a:ext cx="7956550" cy="1076325"/>
          </a:xfrm>
          <a:prstGeom prst="rect">
            <a:avLst/>
          </a:prstGeom>
          <a:noFill/>
        </p:spPr>
      </p:pic>
      <p:sp>
        <p:nvSpPr>
          <p:cNvPr id="5" name="TextBox 1"/>
          <p:cNvSpPr txBox="1"/>
          <p:nvPr/>
        </p:nvSpPr>
        <p:spPr>
          <a:xfrm>
            <a:off x="882599" y="1143000"/>
            <a:ext cx="7156062" cy="328852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1000"/>
              </a:lnSpc>
            </a:pPr>
            <a:endParaRPr lang="en-US" altLang="zh-CN" dirty="0" smtClean="0"/>
          </a:p>
          <a:p>
            <a:pPr algn="l">
              <a:lnSpc>
                <a:spcPts val="1000"/>
              </a:lnSpc>
            </a:pPr>
            <a:endParaRPr lang="en-US" altLang="zh-CN" dirty="0" smtClean="0"/>
          </a:p>
          <a:p>
            <a:pPr algn="l">
              <a:lnSpc>
                <a:spcPts val="3500"/>
              </a:lnSpc>
              <a:tabLst>
                <a:tab pos="2705100" algn="l"/>
              </a:tabLst>
            </a:pPr>
            <a:r>
              <a:rPr lang="en-US" altLang="zh-CN" sz="2400" dirty="0" smtClean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标志(Flag):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定界符(delimiter)</a:t>
            </a:r>
          </a:p>
          <a:p>
            <a:pPr algn="l">
              <a:lnSpc>
                <a:spcPts val="1000"/>
              </a:lnSpc>
            </a:pPr>
            <a:endParaRPr lang="en-US" altLang="zh-CN" dirty="0" smtClean="0"/>
          </a:p>
          <a:p>
            <a:pPr algn="l">
              <a:lnSpc>
                <a:spcPts val="3000"/>
              </a:lnSpc>
              <a:tabLst>
                <a:tab pos="2705100" algn="l"/>
              </a:tabLst>
            </a:pPr>
            <a:r>
              <a:rPr lang="en-US" altLang="zh-CN" sz="2400" dirty="0" smtClean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地址(Address):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无效(仅仅是一个选项)</a:t>
            </a:r>
          </a:p>
          <a:p>
            <a:pPr algn="l">
              <a:lnSpc>
                <a:spcPts val="1000"/>
              </a:lnSpc>
            </a:pPr>
            <a:endParaRPr lang="en-US" altLang="zh-CN" dirty="0" smtClean="0"/>
          </a:p>
          <a:p>
            <a:pPr algn="l">
              <a:lnSpc>
                <a:spcPts val="3000"/>
              </a:lnSpc>
              <a:tabLst>
                <a:tab pos="2705100" algn="l"/>
              </a:tabLst>
            </a:pPr>
            <a:r>
              <a:rPr lang="en-US" altLang="zh-CN" sz="2400" dirty="0" smtClean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控制(Control):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无效；未来可能的多种控制域</a:t>
            </a:r>
          </a:p>
          <a:p>
            <a:pPr algn="l">
              <a:lnSpc>
                <a:spcPts val="1000"/>
              </a:lnSpc>
            </a:pPr>
            <a:endParaRPr lang="en-US" altLang="zh-CN" dirty="0" smtClean="0"/>
          </a:p>
          <a:p>
            <a:pPr algn="l">
              <a:lnSpc>
                <a:spcPts val="3000"/>
              </a:lnSpc>
              <a:tabLst>
                <a:tab pos="2705100" algn="l"/>
              </a:tabLst>
            </a:pPr>
            <a:r>
              <a:rPr lang="en-US" altLang="zh-CN" sz="2402" dirty="0" smtClean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协议(Protocol):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上层协议 (eg, PPP-LCP, IP, IPCP, etc)</a:t>
            </a:r>
          </a:p>
          <a:p>
            <a:pPr algn="l">
              <a:lnSpc>
                <a:spcPts val="1000"/>
              </a:lnSpc>
            </a:pPr>
            <a:endParaRPr lang="en-US" altLang="zh-CN" dirty="0" smtClean="0"/>
          </a:p>
          <a:p>
            <a:pPr algn="l">
              <a:lnSpc>
                <a:spcPts val="3000"/>
              </a:lnSpc>
              <a:tabLst>
                <a:tab pos="2705100" algn="l"/>
              </a:tabLst>
            </a:pPr>
            <a:r>
              <a:rPr lang="en-US" altLang="zh-CN" sz="2400" dirty="0" smtClean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信息</a:t>
            </a:r>
            <a:r>
              <a:rPr lang="en-US" altLang="zh-CN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(Payload):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上层协议分组数据</a:t>
            </a:r>
          </a:p>
          <a:p>
            <a:pPr algn="l">
              <a:lnSpc>
                <a:spcPts val="1000"/>
              </a:lnSpc>
            </a:pPr>
            <a:endParaRPr lang="en-US" altLang="zh-CN" dirty="0" smtClean="0"/>
          </a:p>
          <a:p>
            <a:pPr algn="l">
              <a:lnSpc>
                <a:spcPts val="3000"/>
              </a:lnSpc>
              <a:tabLst>
                <a:tab pos="2705100" algn="l"/>
              </a:tabLst>
            </a:pPr>
            <a:r>
              <a:rPr lang="en-US" altLang="zh-CN" sz="2400" dirty="0" smtClean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校验</a:t>
            </a:r>
            <a:r>
              <a:rPr lang="en-US" altLang="zh-CN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24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altLang="zh-CN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hecksum):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CRC校验，用于差错检测</a:t>
            </a: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字节填充（</a:t>
            </a:r>
            <a:r>
              <a:rPr lang="en-US" altLang="zh-CN" dirty="0" smtClean="0"/>
              <a:t>Byte Stuffing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4" name="TextBox 1"/>
          <p:cNvSpPr txBox="1"/>
          <p:nvPr/>
        </p:nvSpPr>
        <p:spPr>
          <a:xfrm>
            <a:off x="827385" y="718039"/>
            <a:ext cx="7489230" cy="565026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1000"/>
              </a:lnSpc>
            </a:pPr>
            <a:endParaRPr lang="en-US" altLang="zh-CN" dirty="0" smtClean="0"/>
          </a:p>
          <a:p>
            <a:pPr algn="l">
              <a:lnSpc>
                <a:spcPts val="1000"/>
              </a:lnSpc>
            </a:pPr>
            <a:endParaRPr lang="en-US" altLang="zh-CN" dirty="0" smtClean="0"/>
          </a:p>
          <a:p>
            <a:pPr algn="l">
              <a:lnSpc>
                <a:spcPts val="1000"/>
              </a:lnSpc>
            </a:pPr>
            <a:endParaRPr lang="en-US" altLang="zh-CN" dirty="0" smtClean="0"/>
          </a:p>
          <a:p>
            <a:pPr algn="l">
              <a:lnSpc>
                <a:spcPts val="3700"/>
              </a:lnSpc>
              <a:tabLst>
                <a:tab pos="165100" algn="l"/>
                <a:tab pos="342900" algn="l"/>
                <a:tab pos="457200" algn="l"/>
                <a:tab pos="635000" algn="l"/>
              </a:tabLst>
            </a:pPr>
            <a:r>
              <a:rPr lang="en-US" altLang="zh-CN" sz="2795" dirty="0" smtClean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“数据透明传输”需求: 数据域必须允许包含</a:t>
            </a:r>
          </a:p>
          <a:p>
            <a:pPr algn="l">
              <a:lnSpc>
                <a:spcPts val="3300"/>
              </a:lnSpc>
              <a:tabLst>
                <a:tab pos="165100" algn="l"/>
                <a:tab pos="342900" algn="l"/>
                <a:tab pos="457200" algn="l"/>
                <a:tab pos="635000" algn="l"/>
              </a:tabLst>
            </a:pPr>
            <a:r>
              <a:rPr lang="en-US" altLang="zh-CN" dirty="0" smtClean="0"/>
              <a:t>	</a:t>
            </a:r>
            <a:r>
              <a:rPr lang="en-US" altLang="zh-CN" sz="2798" dirty="0" smtClean="0">
                <a:latin typeface="Times New Roman" pitchFamily="18" charset="0"/>
                <a:cs typeface="Times New Roman" pitchFamily="18" charset="0"/>
              </a:rPr>
              <a:t>标志模式&lt;01111110&gt;</a:t>
            </a:r>
          </a:p>
          <a:p>
            <a:pPr algn="l">
              <a:lnSpc>
                <a:spcPts val="3400"/>
              </a:lnSpc>
              <a:tabLst>
                <a:tab pos="165100" algn="l"/>
                <a:tab pos="342900" algn="l"/>
                <a:tab pos="457200" algn="l"/>
                <a:tab pos="635000" algn="l"/>
              </a:tabLst>
            </a:pPr>
            <a:r>
              <a:rPr lang="en-US" altLang="zh-CN" dirty="0" smtClean="0"/>
              <a:t>		</a:t>
            </a:r>
            <a:r>
              <a:rPr lang="en-US" altLang="zh-CN" sz="2400" dirty="0" smtClean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u="sng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Q: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如何判断该作为数据接收，还是作为标志处理？</a:t>
            </a:r>
          </a:p>
          <a:p>
            <a:pPr algn="l">
              <a:lnSpc>
                <a:spcPts val="1000"/>
              </a:lnSpc>
            </a:pPr>
            <a:endParaRPr lang="en-US" altLang="zh-CN" dirty="0" smtClean="0"/>
          </a:p>
          <a:p>
            <a:pPr algn="l">
              <a:lnSpc>
                <a:spcPts val="1000"/>
              </a:lnSpc>
            </a:pPr>
            <a:endParaRPr lang="en-US" altLang="zh-CN" dirty="0" smtClean="0"/>
          </a:p>
          <a:p>
            <a:pPr algn="l">
              <a:lnSpc>
                <a:spcPts val="1000"/>
              </a:lnSpc>
            </a:pPr>
            <a:endParaRPr lang="en-US" altLang="zh-CN" dirty="0" smtClean="0"/>
          </a:p>
          <a:p>
            <a:pPr algn="l">
              <a:lnSpc>
                <a:spcPts val="3600"/>
              </a:lnSpc>
              <a:tabLst>
                <a:tab pos="165100" algn="l"/>
                <a:tab pos="342900" algn="l"/>
                <a:tab pos="457200" algn="l"/>
                <a:tab pos="635000" algn="l"/>
              </a:tabLst>
            </a:pPr>
            <a:r>
              <a:rPr lang="en-US" altLang="zh-CN" sz="2798" dirty="0" smtClean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798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发送端:</a:t>
            </a:r>
            <a:r>
              <a:rPr lang="en-US" altLang="zh-CN" sz="2798" dirty="0" smtClean="0">
                <a:latin typeface="Times New Roman" pitchFamily="18" charset="0"/>
                <a:cs typeface="Times New Roman" pitchFamily="18" charset="0"/>
              </a:rPr>
              <a:t> 在数据中的&lt;01111110&gt;和</a:t>
            </a:r>
          </a:p>
          <a:p>
            <a:pPr algn="l">
              <a:lnSpc>
                <a:spcPts val="3300"/>
              </a:lnSpc>
              <a:tabLst>
                <a:tab pos="165100" algn="l"/>
                <a:tab pos="342900" algn="l"/>
                <a:tab pos="457200" algn="l"/>
                <a:tab pos="635000" algn="l"/>
              </a:tabLst>
            </a:pPr>
            <a:r>
              <a:rPr lang="en-US" altLang="zh-CN" dirty="0" smtClean="0"/>
              <a:t>		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&lt;01111101&gt;字节前添加额外的字节</a:t>
            </a:r>
          </a:p>
          <a:p>
            <a:pPr algn="l">
              <a:lnSpc>
                <a:spcPts val="3300"/>
              </a:lnSpc>
              <a:tabLst>
                <a:tab pos="165100" algn="l"/>
                <a:tab pos="342900" algn="l"/>
                <a:tab pos="457200" algn="l"/>
                <a:tab pos="635000" algn="l"/>
              </a:tabLst>
            </a:pPr>
            <a:r>
              <a:rPr lang="en-US" altLang="zh-CN" dirty="0" smtClean="0"/>
              <a:t>		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&lt;</a:t>
            </a:r>
            <a:r>
              <a:rPr lang="en-US" altLang="zh-CN" sz="2795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01111101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&gt; (“填充(stuffs)”)</a:t>
            </a:r>
          </a:p>
          <a:p>
            <a:pPr algn="l">
              <a:lnSpc>
                <a:spcPts val="4000"/>
              </a:lnSpc>
              <a:tabLst>
                <a:tab pos="165100" algn="l"/>
                <a:tab pos="342900" algn="l"/>
                <a:tab pos="457200" algn="l"/>
                <a:tab pos="635000" algn="l"/>
              </a:tabLst>
            </a:pPr>
            <a:r>
              <a:rPr lang="en-US" altLang="zh-CN" sz="2798" dirty="0" smtClean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798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接收端:</a:t>
            </a:r>
          </a:p>
          <a:p>
            <a:pPr algn="l">
              <a:lnSpc>
                <a:spcPts val="3400"/>
              </a:lnSpc>
              <a:tabLst>
                <a:tab pos="165100" algn="l"/>
                <a:tab pos="342900" algn="l"/>
                <a:tab pos="457200" algn="l"/>
                <a:tab pos="635000" algn="l"/>
              </a:tabLst>
            </a:pPr>
            <a:r>
              <a:rPr lang="en-US" altLang="zh-CN" dirty="0" smtClean="0"/>
              <a:t>		</a:t>
            </a:r>
            <a:r>
              <a:rPr lang="en-US" altLang="zh-CN" sz="2400" dirty="0" smtClean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单个字节&lt;01111101&gt;表示一个填充字节；</a:t>
            </a:r>
          </a:p>
          <a:p>
            <a:pPr algn="l">
              <a:lnSpc>
                <a:spcPts val="3400"/>
              </a:lnSpc>
              <a:tabLst>
                <a:tab pos="165100" algn="l"/>
                <a:tab pos="342900" algn="l"/>
                <a:tab pos="457200" algn="l"/>
                <a:tab pos="635000" algn="l"/>
              </a:tabLst>
            </a:pPr>
            <a:r>
              <a:rPr lang="en-US" altLang="zh-CN" dirty="0" smtClean="0"/>
              <a:t>		</a:t>
            </a:r>
            <a:r>
              <a:rPr lang="en-US" altLang="zh-CN" sz="2400" dirty="0" smtClean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连续两个字节&lt;01111101&gt;：丢弃第1个，第2个作</a:t>
            </a:r>
          </a:p>
          <a:p>
            <a:pPr algn="l">
              <a:lnSpc>
                <a:spcPts val="2700"/>
              </a:lnSpc>
              <a:tabLst>
                <a:tab pos="165100" algn="l"/>
                <a:tab pos="342900" algn="l"/>
                <a:tab pos="457200" algn="l"/>
                <a:tab pos="635000" algn="l"/>
              </a:tabLst>
            </a:pPr>
            <a:r>
              <a:rPr lang="en-US" altLang="zh-CN" dirty="0" smtClean="0"/>
              <a:t>				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为数据接收</a:t>
            </a:r>
          </a:p>
          <a:p>
            <a:pPr algn="l">
              <a:lnSpc>
                <a:spcPts val="3600"/>
              </a:lnSpc>
              <a:tabLst>
                <a:tab pos="165100" algn="l"/>
                <a:tab pos="342900" algn="l"/>
                <a:tab pos="457200" algn="l"/>
                <a:tab pos="635000" algn="l"/>
              </a:tabLst>
            </a:pPr>
            <a:r>
              <a:rPr lang="en-US" altLang="zh-CN" dirty="0" smtClean="0"/>
              <a:t>		</a:t>
            </a:r>
            <a:r>
              <a:rPr lang="en-US" altLang="zh-CN" sz="2400" dirty="0" smtClean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单个字节&lt;01111110&gt;: 标志字节</a:t>
            </a:r>
          </a:p>
        </p:txBody>
      </p:sp>
    </p:spTree>
    <p:extLst>
      <p:ext uri="{BB962C8B-B14F-4D97-AF65-F5344CB8AC3E}">
        <p14:creationId xmlns:p14="http://schemas.microsoft.com/office/powerpoint/2010/main" val="25871665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字节填充（</a:t>
            </a:r>
            <a:r>
              <a:rPr lang="en-US" altLang="zh-CN" dirty="0"/>
              <a:t>Byte Stuffing</a:t>
            </a:r>
            <a:r>
              <a:rPr lang="zh-CN" altLang="en-US" dirty="0"/>
              <a:t>）</a:t>
            </a:r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06639" y="1739900"/>
            <a:ext cx="6464300" cy="3022600"/>
          </a:xfrm>
          <a:prstGeom prst="rect">
            <a:avLst/>
          </a:prstGeom>
          <a:noFill/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013200" y="4826000"/>
            <a:ext cx="647700" cy="457200"/>
          </a:xfrm>
          <a:prstGeom prst="rect">
            <a:avLst/>
          </a:prstGeom>
          <a:noFill/>
        </p:spPr>
      </p:pic>
      <p:sp>
        <p:nvSpPr>
          <p:cNvPr id="11" name="TextBox 1"/>
          <p:cNvSpPr txBox="1"/>
          <p:nvPr/>
        </p:nvSpPr>
        <p:spPr>
          <a:xfrm>
            <a:off x="430627" y="712177"/>
            <a:ext cx="6336670" cy="538096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4800"/>
              </a:lnSpc>
              <a:tabLst>
                <a:tab pos="1092200" algn="l"/>
                <a:tab pos="3835400" algn="l"/>
              </a:tabLst>
            </a:pPr>
            <a:r>
              <a:rPr lang="en-US" altLang="zh-CN" dirty="0" smtClean="0"/>
              <a:t>	</a:t>
            </a:r>
          </a:p>
          <a:p>
            <a:pPr algn="l">
              <a:lnSpc>
                <a:spcPts val="1000"/>
              </a:lnSpc>
            </a:pPr>
            <a:endParaRPr lang="en-US" altLang="zh-CN" dirty="0" smtClean="0"/>
          </a:p>
          <a:p>
            <a:pPr algn="l">
              <a:lnSpc>
                <a:spcPts val="1000"/>
              </a:lnSpc>
            </a:pPr>
            <a:endParaRPr lang="en-US" altLang="zh-CN" dirty="0" smtClean="0"/>
          </a:p>
          <a:p>
            <a:pPr algn="l">
              <a:lnSpc>
                <a:spcPts val="1000"/>
              </a:lnSpc>
            </a:pPr>
            <a:endParaRPr lang="en-US" altLang="zh-CN" dirty="0" smtClean="0"/>
          </a:p>
          <a:p>
            <a:pPr algn="l">
              <a:lnSpc>
                <a:spcPts val="1000"/>
              </a:lnSpc>
            </a:pPr>
            <a:endParaRPr lang="en-US" altLang="zh-CN" dirty="0" smtClean="0"/>
          </a:p>
          <a:p>
            <a:pPr algn="l">
              <a:lnSpc>
                <a:spcPts val="1000"/>
              </a:lnSpc>
            </a:pPr>
            <a:endParaRPr lang="en-US" altLang="zh-CN" dirty="0" smtClean="0"/>
          </a:p>
          <a:p>
            <a:pPr algn="l">
              <a:lnSpc>
                <a:spcPts val="2000"/>
              </a:lnSpc>
              <a:tabLst>
                <a:tab pos="1092200" algn="l"/>
                <a:tab pos="3835400" algn="l"/>
              </a:tabLst>
            </a:pPr>
            <a:r>
              <a:rPr lang="en-US" altLang="zh-CN" sz="2004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数据中包含</a:t>
            </a:r>
          </a:p>
          <a:p>
            <a:pPr algn="l">
              <a:lnSpc>
                <a:spcPts val="2600"/>
              </a:lnSpc>
              <a:tabLst>
                <a:tab pos="1092200" algn="l"/>
                <a:tab pos="3835400" algn="l"/>
              </a:tabLst>
            </a:pPr>
            <a:r>
              <a:rPr lang="en-US" altLang="zh-CN" sz="2004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标志</a:t>
            </a:r>
            <a:r>
              <a:rPr lang="en-US" altLang="zh-CN" sz="2004" b="1" dirty="0" smtClean="0">
                <a:solidFill>
                  <a:srgbClr val="163794"/>
                </a:solidFill>
                <a:latin typeface="Comic Sans MS" pitchFamily="18" charset="0"/>
                <a:cs typeface="Comic Sans MS" pitchFamily="18" charset="0"/>
              </a:rPr>
              <a:t>(flag)</a:t>
            </a:r>
          </a:p>
          <a:p>
            <a:pPr algn="l">
              <a:lnSpc>
                <a:spcPts val="2100"/>
              </a:lnSpc>
              <a:tabLst>
                <a:tab pos="1092200" algn="l"/>
                <a:tab pos="3835400" algn="l"/>
              </a:tabLst>
            </a:pPr>
            <a:r>
              <a:rPr lang="en-US" altLang="zh-CN" sz="2006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字节</a:t>
            </a:r>
          </a:p>
          <a:p>
            <a:pPr algn="l">
              <a:lnSpc>
                <a:spcPts val="1000"/>
              </a:lnSpc>
            </a:pPr>
            <a:endParaRPr lang="en-US" altLang="zh-CN" dirty="0" smtClean="0"/>
          </a:p>
          <a:p>
            <a:pPr algn="l">
              <a:lnSpc>
                <a:spcPts val="1000"/>
              </a:lnSpc>
            </a:pPr>
            <a:endParaRPr lang="en-US" altLang="zh-CN" dirty="0" smtClean="0"/>
          </a:p>
          <a:p>
            <a:pPr algn="l">
              <a:lnSpc>
                <a:spcPts val="1000"/>
              </a:lnSpc>
            </a:pPr>
            <a:endParaRPr lang="en-US" altLang="zh-CN" dirty="0" smtClean="0"/>
          </a:p>
          <a:p>
            <a:pPr algn="l">
              <a:lnSpc>
                <a:spcPts val="1000"/>
              </a:lnSpc>
            </a:pPr>
            <a:endParaRPr lang="en-US" altLang="zh-CN" dirty="0" smtClean="0"/>
          </a:p>
          <a:p>
            <a:pPr algn="l">
              <a:lnSpc>
                <a:spcPts val="1000"/>
              </a:lnSpc>
            </a:pPr>
            <a:endParaRPr lang="en-US" altLang="zh-CN" dirty="0" smtClean="0"/>
          </a:p>
          <a:p>
            <a:pPr algn="l">
              <a:lnSpc>
                <a:spcPts val="1000"/>
              </a:lnSpc>
            </a:pPr>
            <a:endParaRPr lang="en-US" altLang="zh-CN" dirty="0" smtClean="0"/>
          </a:p>
          <a:p>
            <a:pPr algn="l">
              <a:lnSpc>
                <a:spcPts val="1000"/>
              </a:lnSpc>
            </a:pPr>
            <a:endParaRPr lang="en-US" altLang="zh-CN" dirty="0" smtClean="0"/>
          </a:p>
          <a:p>
            <a:pPr algn="l">
              <a:lnSpc>
                <a:spcPts val="1000"/>
              </a:lnSpc>
            </a:pPr>
            <a:endParaRPr lang="en-US" altLang="zh-CN" dirty="0" smtClean="0"/>
          </a:p>
          <a:p>
            <a:pPr algn="l">
              <a:lnSpc>
                <a:spcPts val="1000"/>
              </a:lnSpc>
            </a:pPr>
            <a:endParaRPr lang="en-US" altLang="zh-CN" dirty="0" smtClean="0"/>
          </a:p>
          <a:p>
            <a:pPr algn="l">
              <a:lnSpc>
                <a:spcPts val="1000"/>
              </a:lnSpc>
            </a:pPr>
            <a:endParaRPr lang="en-US" altLang="zh-CN" dirty="0" smtClean="0"/>
          </a:p>
          <a:p>
            <a:pPr algn="l">
              <a:lnSpc>
                <a:spcPts val="1000"/>
              </a:lnSpc>
            </a:pPr>
            <a:endParaRPr lang="en-US" altLang="zh-CN" dirty="0" smtClean="0"/>
          </a:p>
          <a:p>
            <a:pPr algn="l">
              <a:lnSpc>
                <a:spcPts val="1000"/>
              </a:lnSpc>
            </a:pPr>
            <a:endParaRPr lang="en-US" altLang="zh-CN" dirty="0" smtClean="0"/>
          </a:p>
          <a:p>
            <a:pPr algn="l">
              <a:lnSpc>
                <a:spcPts val="1000"/>
              </a:lnSpc>
            </a:pPr>
            <a:endParaRPr lang="en-US" altLang="zh-CN" dirty="0" smtClean="0"/>
          </a:p>
          <a:p>
            <a:pPr algn="l">
              <a:lnSpc>
                <a:spcPts val="1000"/>
              </a:lnSpc>
            </a:pPr>
            <a:endParaRPr lang="en-US" altLang="zh-CN" dirty="0" smtClean="0"/>
          </a:p>
          <a:p>
            <a:pPr algn="l">
              <a:lnSpc>
                <a:spcPts val="1000"/>
              </a:lnSpc>
            </a:pPr>
            <a:endParaRPr lang="en-US" altLang="zh-CN" dirty="0" smtClean="0"/>
          </a:p>
          <a:p>
            <a:pPr algn="l">
              <a:lnSpc>
                <a:spcPts val="1000"/>
              </a:lnSpc>
            </a:pPr>
            <a:endParaRPr lang="en-US" altLang="zh-CN" dirty="0" smtClean="0"/>
          </a:p>
          <a:p>
            <a:pPr algn="l">
              <a:lnSpc>
                <a:spcPts val="1000"/>
              </a:lnSpc>
            </a:pPr>
            <a:endParaRPr lang="en-US" altLang="zh-CN" dirty="0" smtClean="0"/>
          </a:p>
          <a:p>
            <a:pPr algn="l">
              <a:lnSpc>
                <a:spcPts val="1000"/>
              </a:lnSpc>
            </a:pPr>
            <a:endParaRPr lang="en-US" altLang="zh-CN" dirty="0" smtClean="0"/>
          </a:p>
          <a:p>
            <a:pPr algn="l">
              <a:lnSpc>
                <a:spcPts val="1000"/>
              </a:lnSpc>
            </a:pPr>
            <a:endParaRPr lang="en-US" altLang="zh-CN" dirty="0" smtClean="0"/>
          </a:p>
          <a:p>
            <a:pPr algn="l">
              <a:lnSpc>
                <a:spcPts val="1000"/>
              </a:lnSpc>
            </a:pPr>
            <a:endParaRPr lang="en-US" altLang="zh-CN" dirty="0" smtClean="0"/>
          </a:p>
          <a:p>
            <a:pPr algn="l">
              <a:lnSpc>
                <a:spcPts val="3000"/>
              </a:lnSpc>
              <a:tabLst>
                <a:tab pos="1092200" algn="l"/>
                <a:tab pos="3835400" algn="l"/>
              </a:tabLst>
            </a:pPr>
            <a:r>
              <a:rPr lang="en-US" altLang="zh-CN" dirty="0" smtClean="0"/>
              <a:t>		</a:t>
            </a:r>
            <a:r>
              <a:rPr lang="en-US" altLang="zh-CN" sz="2004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数据中的标志</a:t>
            </a:r>
            <a:r>
              <a:rPr lang="en-US" altLang="zh-CN" sz="2004" b="1" dirty="0" smtClean="0">
                <a:solidFill>
                  <a:srgbClr val="163794"/>
                </a:solidFill>
                <a:latin typeface="Comic Sans MS" pitchFamily="18" charset="0"/>
                <a:cs typeface="Comic Sans MS" pitchFamily="18" charset="0"/>
              </a:rPr>
              <a:t>(flag)</a:t>
            </a:r>
            <a:r>
              <a:rPr lang="en-US" altLang="zh-CN" sz="2004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字</a:t>
            </a:r>
          </a:p>
          <a:p>
            <a:pPr algn="l">
              <a:lnSpc>
                <a:spcPts val="2100"/>
              </a:lnSpc>
              <a:tabLst>
                <a:tab pos="1092200" algn="l"/>
                <a:tab pos="3835400" algn="l"/>
              </a:tabLst>
            </a:pPr>
            <a:r>
              <a:rPr lang="en-US" altLang="zh-CN" dirty="0" smtClean="0"/>
              <a:t>		</a:t>
            </a:r>
            <a:r>
              <a:rPr lang="en-US" altLang="zh-CN" sz="2006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节前，插入填充字节</a:t>
            </a: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6962" y="1776043"/>
            <a:ext cx="4603654" cy="2922957"/>
          </a:xfrm>
          <a:prstGeom prst="rect">
            <a:avLst/>
          </a:prstGeom>
        </p:spPr>
      </p:pic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818727" y="4724400"/>
            <a:ext cx="457200" cy="5588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6658890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第二</a:t>
            </a:r>
            <a:r>
              <a:rPr lang="zh-CN" altLang="en-US" dirty="0" smtClean="0"/>
              <a:t>层通信</a:t>
            </a:r>
            <a:endParaRPr lang="zh-CN" altLang="en-US" sz="4000" dirty="0">
              <a:ea typeface="宋体" pitchFamily="2" charset="-122"/>
            </a:endParaRPr>
          </a:p>
        </p:txBody>
      </p:sp>
      <p:sp>
        <p:nvSpPr>
          <p:cNvPr id="645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50863" y="1517650"/>
            <a:ext cx="8040687" cy="4114800"/>
          </a:xfrm>
        </p:spPr>
        <p:txBody>
          <a:bodyPr/>
          <a:lstStyle/>
          <a:p>
            <a:pPr marL="342900" indent="-342900">
              <a:lnSpc>
                <a:spcPct val="90000"/>
              </a:lnSpc>
              <a:spcAft>
                <a:spcPct val="30000"/>
              </a:spcAft>
              <a:buFont typeface="Wingdings" pitchFamily="2" charset="2"/>
              <a:buChar char="§"/>
            </a:pPr>
            <a:r>
              <a:rPr lang="zh-CN" altLang="en-US" b="1" dirty="0" smtClean="0">
                <a:latin typeface="Tahoma"/>
                <a:ea typeface="宋体" pitchFamily="2" charset="-122"/>
              </a:rPr>
              <a:t>“端到端”和“点对点”</a:t>
            </a:r>
            <a:endParaRPr lang="en-US" altLang="zh-CN" b="1" dirty="0">
              <a:ea typeface="宋体" pitchFamily="2" charset="-122"/>
            </a:endParaRPr>
          </a:p>
          <a:p>
            <a:pPr marL="742950" lvl="1" indent="-285750">
              <a:lnSpc>
                <a:spcPct val="90000"/>
              </a:lnSpc>
              <a:spcAft>
                <a:spcPct val="30000"/>
              </a:spcAft>
            </a:pPr>
            <a:r>
              <a:rPr lang="zh-CN" altLang="en-US" sz="1800" dirty="0" smtClean="0">
                <a:ea typeface="宋体" pitchFamily="2" charset="-122"/>
              </a:rPr>
              <a:t>端到端通信</a:t>
            </a:r>
            <a:r>
              <a:rPr lang="en-US" altLang="zh-CN" sz="1800" dirty="0" smtClean="0">
                <a:ea typeface="宋体" pitchFamily="2" charset="-122"/>
              </a:rPr>
              <a:t>:</a:t>
            </a:r>
            <a:endParaRPr lang="en-US" altLang="zh-CN" sz="1800" dirty="0">
              <a:ea typeface="宋体" pitchFamily="2" charset="-122"/>
            </a:endParaRPr>
          </a:p>
          <a:p>
            <a:pPr marL="1143000" lvl="2" indent="-228600">
              <a:lnSpc>
                <a:spcPct val="90000"/>
              </a:lnSpc>
              <a:spcAft>
                <a:spcPct val="30000"/>
              </a:spcAft>
            </a:pPr>
            <a:r>
              <a:rPr lang="zh-CN" altLang="en-US" dirty="0"/>
              <a:t>源节点和</a:t>
            </a:r>
            <a:r>
              <a:rPr lang="zh-CN" altLang="en-US" dirty="0" smtClean="0"/>
              <a:t>目的节点</a:t>
            </a:r>
            <a:r>
              <a:rPr lang="zh-CN" altLang="en-US" dirty="0"/>
              <a:t>之间的路径上的</a:t>
            </a:r>
            <a:r>
              <a:rPr lang="zh-CN" altLang="en-US" dirty="0" smtClean="0"/>
              <a:t>数据通信，该</a:t>
            </a:r>
            <a:r>
              <a:rPr lang="zh-CN" altLang="en-US" dirty="0"/>
              <a:t>路径可能包含多个</a:t>
            </a:r>
            <a:r>
              <a:rPr lang="zh-CN" altLang="en-US" dirty="0" smtClean="0"/>
              <a:t>链路</a:t>
            </a:r>
            <a:endParaRPr lang="zh-CN" altLang="en-US" dirty="0" smtClean="0">
              <a:ea typeface="宋体" pitchFamily="2" charset="-122"/>
            </a:endParaRPr>
          </a:p>
          <a:p>
            <a:pPr marL="742950" lvl="1" indent="-285750">
              <a:lnSpc>
                <a:spcPct val="90000"/>
              </a:lnSpc>
              <a:spcAft>
                <a:spcPct val="30000"/>
              </a:spcAft>
            </a:pPr>
            <a:r>
              <a:rPr lang="zh-CN" altLang="en-US" sz="1800" dirty="0" smtClean="0">
                <a:ea typeface="宋体" pitchFamily="2" charset="-122"/>
              </a:rPr>
              <a:t>点对点通信</a:t>
            </a:r>
            <a:r>
              <a:rPr lang="en-US" altLang="zh-CN" sz="1800" dirty="0" smtClean="0">
                <a:ea typeface="宋体" pitchFamily="2" charset="-122"/>
              </a:rPr>
              <a:t>: </a:t>
            </a:r>
          </a:p>
          <a:p>
            <a:pPr marL="1143000" lvl="2" indent="-228600">
              <a:lnSpc>
                <a:spcPct val="90000"/>
              </a:lnSpc>
              <a:spcAft>
                <a:spcPct val="30000"/>
              </a:spcAft>
            </a:pPr>
            <a:r>
              <a:rPr lang="zh-CN" altLang="en-US" dirty="0" smtClean="0">
                <a:ea typeface="宋体" pitchFamily="2" charset="-122"/>
              </a:rPr>
              <a:t>连接相邻结点的链路上的通信</a:t>
            </a:r>
            <a:endParaRPr lang="en-US" altLang="zh-CN" dirty="0">
              <a:ea typeface="宋体" pitchFamily="2" charset="-122"/>
            </a:endParaRPr>
          </a:p>
          <a:p>
            <a:pPr marL="342900" indent="-342900">
              <a:lnSpc>
                <a:spcPct val="90000"/>
              </a:lnSpc>
              <a:spcAft>
                <a:spcPct val="30000"/>
              </a:spcAft>
              <a:buFont typeface="Wingdings" pitchFamily="2" charset="2"/>
              <a:buChar char="§"/>
            </a:pPr>
            <a:r>
              <a:rPr lang="zh-CN" altLang="en-US" b="1" dirty="0" smtClean="0">
                <a:ea typeface="宋体" pitchFamily="2" charset="-122"/>
              </a:rPr>
              <a:t>第二层关注的是点对点通信，而非端到端通信</a:t>
            </a:r>
            <a:endParaRPr lang="en-US" altLang="zh-CN" b="1" dirty="0">
              <a:ea typeface="宋体" pitchFamily="2" charset="-122"/>
            </a:endParaRPr>
          </a:p>
        </p:txBody>
      </p:sp>
    </p:spTree>
  </p:cSld>
  <p:clrMapOvr>
    <a:masterClrMapping/>
  </p:clrMapOvr>
  <p:transition spd="med">
    <p:random/>
  </p:transition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itchFamily="2" charset="-122"/>
              </a:rPr>
              <a:t>PPP – Point to Point Protocol (2)</a:t>
            </a:r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22585" y="5863248"/>
            <a:ext cx="9144000" cy="838200"/>
          </a:xfrm>
        </p:spPr>
        <p:txBody>
          <a:bodyPr/>
          <a:lstStyle/>
          <a:p>
            <a:pPr algn="ctr">
              <a:buFontTx/>
              <a:buNone/>
            </a:pPr>
            <a:r>
              <a:rPr lang="en-US" altLang="zh-CN" dirty="0" smtClean="0">
                <a:ea typeface="宋体" pitchFamily="2" charset="-122"/>
              </a:rPr>
              <a:t>PPP</a:t>
            </a:r>
            <a:r>
              <a:rPr lang="zh-CN" altLang="en-US" dirty="0" smtClean="0">
                <a:ea typeface="宋体" pitchFamily="2" charset="-122"/>
              </a:rPr>
              <a:t>链路建立到释放的状态转换图</a:t>
            </a:r>
            <a:endParaRPr lang="en-US" altLang="zh-CN" dirty="0">
              <a:ea typeface="宋体" pitchFamily="2" charset="-122"/>
            </a:endParaRPr>
          </a:p>
        </p:txBody>
      </p:sp>
      <p:pic>
        <p:nvPicPr>
          <p:cNvPr id="50180" name="Picture 4" descr="3-28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772827" y="1756270"/>
            <a:ext cx="5326930" cy="3727083"/>
          </a:xfrm>
          <a:prstGeom prst="rect">
            <a:avLst/>
          </a:prstGeom>
          <a:noFill/>
        </p:spPr>
      </p:pic>
      <p:sp>
        <p:nvSpPr>
          <p:cNvPr id="6" name="TextBox 1"/>
          <p:cNvSpPr txBox="1"/>
          <p:nvPr/>
        </p:nvSpPr>
        <p:spPr>
          <a:xfrm>
            <a:off x="0" y="984968"/>
            <a:ext cx="3728585" cy="511165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1000"/>
              </a:lnSpc>
            </a:pPr>
            <a:endParaRPr lang="en-US" altLang="zh-CN" dirty="0" smtClean="0"/>
          </a:p>
          <a:p>
            <a:pPr algn="l">
              <a:lnSpc>
                <a:spcPts val="1000"/>
              </a:lnSpc>
            </a:pPr>
            <a:endParaRPr lang="en-US" altLang="zh-CN" dirty="0" smtClean="0"/>
          </a:p>
          <a:p>
            <a:pPr algn="l">
              <a:lnSpc>
                <a:spcPts val="3200"/>
              </a:lnSpc>
              <a:tabLst>
                <a:tab pos="355600" algn="l"/>
                <a:tab pos="457200" algn="l"/>
                <a:tab pos="749300" algn="l"/>
                <a:tab pos="2006600" algn="l"/>
              </a:tabLst>
            </a:pPr>
            <a:r>
              <a:rPr lang="en-US" altLang="zh-CN" dirty="0" smtClean="0"/>
              <a:t>	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在交换网络层数据之</a:t>
            </a:r>
          </a:p>
          <a:p>
            <a:pPr algn="l">
              <a:lnSpc>
                <a:spcPts val="3400"/>
              </a:lnSpc>
              <a:tabLst>
                <a:tab pos="355600" algn="l"/>
                <a:tab pos="457200" algn="l"/>
                <a:tab pos="749300" algn="l"/>
                <a:tab pos="2006600" algn="l"/>
              </a:tabLst>
            </a:pPr>
            <a:r>
              <a:rPr lang="en-US" altLang="zh-CN" dirty="0" smtClean="0"/>
              <a:t>	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前，PPP数据链路两</a:t>
            </a:r>
          </a:p>
          <a:p>
            <a:pPr algn="l">
              <a:lnSpc>
                <a:spcPts val="3100"/>
              </a:lnSpc>
              <a:tabLst>
                <a:tab pos="355600" algn="l"/>
                <a:tab pos="457200" algn="l"/>
                <a:tab pos="749300" algn="l"/>
                <a:tab pos="2006600" algn="l"/>
              </a:tabLst>
            </a:pPr>
            <a:r>
              <a:rPr lang="en-US" altLang="zh-CN" dirty="0" smtClean="0"/>
              <a:t>	</a:t>
            </a:r>
            <a:r>
              <a:rPr lang="en-US" altLang="zh-CN" sz="2798" dirty="0" smtClean="0">
                <a:latin typeface="Times New Roman" pitchFamily="18" charset="0"/>
                <a:cs typeface="Times New Roman" pitchFamily="18" charset="0"/>
              </a:rPr>
              <a:t>端必须：</a:t>
            </a:r>
          </a:p>
          <a:p>
            <a:pPr algn="l">
              <a:lnSpc>
                <a:spcPts val="3600"/>
              </a:lnSpc>
              <a:tabLst>
                <a:tab pos="355600" algn="l"/>
                <a:tab pos="457200" algn="l"/>
                <a:tab pos="749300" algn="l"/>
                <a:tab pos="2006600" algn="l"/>
              </a:tabLst>
            </a:pPr>
            <a:r>
              <a:rPr lang="en-US" altLang="zh-CN" sz="2400" dirty="0" smtClean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配置PPP链路</a:t>
            </a:r>
          </a:p>
          <a:p>
            <a:pPr algn="l">
              <a:lnSpc>
                <a:spcPts val="2800"/>
              </a:lnSpc>
              <a:tabLst>
                <a:tab pos="355600" algn="l"/>
                <a:tab pos="457200" algn="l"/>
                <a:tab pos="749300" algn="l"/>
                <a:tab pos="2006600" algn="l"/>
              </a:tabLst>
            </a:pPr>
            <a:r>
              <a:rPr lang="en-US" altLang="zh-CN" dirty="0" smtClean="0"/>
              <a:t>		</a:t>
            </a:r>
            <a:r>
              <a:rPr lang="en-US" altLang="zh-CN" sz="2004" dirty="0" smtClean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 最大帧长</a:t>
            </a:r>
          </a:p>
          <a:p>
            <a:pPr algn="l">
              <a:lnSpc>
                <a:spcPts val="2800"/>
              </a:lnSpc>
              <a:tabLst>
                <a:tab pos="355600" algn="l"/>
                <a:tab pos="457200" algn="l"/>
                <a:tab pos="749300" algn="l"/>
                <a:tab pos="2006600" algn="l"/>
              </a:tabLst>
            </a:pPr>
            <a:r>
              <a:rPr lang="en-US" altLang="zh-CN" dirty="0" smtClean="0"/>
              <a:t>		</a:t>
            </a:r>
            <a:r>
              <a:rPr lang="en-US" altLang="zh-CN" sz="2006" dirty="0" smtClean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006" dirty="0" smtClean="0">
                <a:latin typeface="Times New Roman" pitchFamily="18" charset="0"/>
                <a:cs typeface="Times New Roman" pitchFamily="18" charset="0"/>
              </a:rPr>
              <a:t>   身份认证(authentication)</a:t>
            </a:r>
          </a:p>
          <a:p>
            <a:pPr algn="l">
              <a:lnSpc>
                <a:spcPts val="2800"/>
              </a:lnSpc>
              <a:tabLst>
                <a:tab pos="355600" algn="l"/>
                <a:tab pos="457200" algn="l"/>
                <a:tab pos="749300" algn="l"/>
                <a:tab pos="2006600" algn="l"/>
              </a:tabLst>
            </a:pPr>
            <a:r>
              <a:rPr lang="en-US" altLang="zh-CN" dirty="0" smtClean="0"/>
              <a:t>		</a:t>
            </a:r>
            <a:r>
              <a:rPr lang="en-US" altLang="zh-CN" sz="2004" dirty="0" smtClean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 etc.</a:t>
            </a:r>
          </a:p>
          <a:p>
            <a:pPr algn="l">
              <a:lnSpc>
                <a:spcPts val="3400"/>
              </a:lnSpc>
              <a:tabLst>
                <a:tab pos="355600" algn="l"/>
                <a:tab pos="457200" algn="l"/>
                <a:tab pos="749300" algn="l"/>
                <a:tab pos="2006600" algn="l"/>
              </a:tabLst>
            </a:pPr>
            <a:r>
              <a:rPr lang="en-US" altLang="zh-CN" sz="2400" dirty="0" smtClean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学习/配置网络层信息</a:t>
            </a:r>
          </a:p>
          <a:p>
            <a:pPr algn="l">
              <a:lnSpc>
                <a:spcPts val="2800"/>
              </a:lnSpc>
              <a:tabLst>
                <a:tab pos="355600" algn="l"/>
                <a:tab pos="457200" algn="l"/>
                <a:tab pos="749300" algn="l"/>
                <a:tab pos="2006600" algn="l"/>
              </a:tabLst>
            </a:pPr>
            <a:r>
              <a:rPr lang="en-US" altLang="zh-CN" dirty="0" smtClean="0"/>
              <a:t>		</a:t>
            </a:r>
            <a:r>
              <a:rPr lang="en-US" altLang="zh-CN" sz="2004" dirty="0" smtClean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 对于IP协议: 通过交换IPCP</a:t>
            </a:r>
          </a:p>
          <a:p>
            <a:pPr algn="l">
              <a:lnSpc>
                <a:spcPts val="2400"/>
              </a:lnSpc>
              <a:tabLst>
                <a:tab pos="355600" algn="l"/>
                <a:tab pos="457200" algn="l"/>
                <a:tab pos="749300" algn="l"/>
                <a:tab pos="2006600" algn="l"/>
              </a:tabLst>
            </a:pPr>
            <a:r>
              <a:rPr lang="en-US" altLang="zh-CN" dirty="0" smtClean="0"/>
              <a:t>			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协议 (IP Control Protocol )</a:t>
            </a:r>
          </a:p>
          <a:p>
            <a:pPr algn="l">
              <a:lnSpc>
                <a:spcPts val="2400"/>
              </a:lnSpc>
              <a:tabLst>
                <a:tab pos="355600" algn="l"/>
                <a:tab pos="457200" algn="l"/>
                <a:tab pos="749300" algn="l"/>
                <a:tab pos="2006600" algn="l"/>
              </a:tabLst>
            </a:pPr>
            <a:r>
              <a:rPr lang="en-US" altLang="zh-CN" dirty="0" smtClean="0"/>
              <a:t>			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报文 (IP分组首部的“上层</a:t>
            </a:r>
          </a:p>
          <a:p>
            <a:pPr algn="l">
              <a:lnSpc>
                <a:spcPts val="2400"/>
              </a:lnSpc>
              <a:tabLst>
                <a:tab pos="355600" algn="l"/>
                <a:tab pos="457200" algn="l"/>
                <a:tab pos="749300" algn="l"/>
                <a:tab pos="2006600" algn="l"/>
              </a:tabLst>
            </a:pPr>
            <a:r>
              <a:rPr lang="en-US" altLang="zh-CN" dirty="0" smtClean="0"/>
              <a:t>			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协议”字段取值: 8021)，完</a:t>
            </a:r>
          </a:p>
          <a:p>
            <a:pPr algn="l">
              <a:lnSpc>
                <a:spcPts val="2400"/>
              </a:lnSpc>
              <a:tabLst>
                <a:tab pos="355600" algn="l"/>
                <a:tab pos="457200" algn="l"/>
                <a:tab pos="749300" algn="l"/>
                <a:tab pos="2006600" algn="l"/>
              </a:tabLst>
            </a:pPr>
            <a:r>
              <a:rPr lang="en-US" altLang="zh-CN" dirty="0" smtClean="0"/>
              <a:t>			</a:t>
            </a:r>
            <a:r>
              <a:rPr lang="en-US" altLang="zh-CN" sz="2006" dirty="0" smtClean="0">
                <a:latin typeface="Times New Roman" pitchFamily="18" charset="0"/>
                <a:cs typeface="Times New Roman" pitchFamily="18" charset="0"/>
              </a:rPr>
              <a:t>成IP地址等相关信息配置</a:t>
            </a: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itchFamily="2" charset="-122"/>
              </a:rPr>
              <a:t>PPP – Point to Point Protocol (3)</a:t>
            </a:r>
          </a:p>
        </p:txBody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ctr">
              <a:buFontTx/>
              <a:buNone/>
            </a:pPr>
            <a:r>
              <a:rPr lang="en-US" altLang="zh-CN" dirty="0" smtClean="0">
                <a:ea typeface="宋体" pitchFamily="2" charset="-122"/>
              </a:rPr>
              <a:t>LCP </a:t>
            </a:r>
            <a:r>
              <a:rPr lang="zh-CN" altLang="en-US" dirty="0" smtClean="0">
                <a:ea typeface="宋体" pitchFamily="2" charset="-122"/>
              </a:rPr>
              <a:t>帧类型</a:t>
            </a:r>
            <a:endParaRPr lang="en-US" altLang="zh-CN" dirty="0">
              <a:ea typeface="宋体" pitchFamily="2" charset="-122"/>
            </a:endParaRPr>
          </a:p>
        </p:txBody>
      </p:sp>
      <p:pic>
        <p:nvPicPr>
          <p:cNvPr id="51204" name="Picture 4" descr="3-29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36675" y="1506538"/>
            <a:ext cx="6489700" cy="383222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annenbaum">
  <a:themeElements>
    <a:clrScheme name="Tannenbaum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Tannenbaum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Tannenbaum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annenbaum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annenbaum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annenbaum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annenbaum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annenbaum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annenbaum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Tannenbaum</Template>
  <TotalTime>3540</TotalTime>
  <Words>1899</Words>
  <Application>Microsoft Office PowerPoint</Application>
  <PresentationFormat>全屏显示(4:3)</PresentationFormat>
  <Paragraphs>1041</Paragraphs>
  <Slides>91</Slides>
  <Notes>3</Notes>
  <HiddenSlides>0</HiddenSlides>
  <MMClips>0</MMClips>
  <ScaleCrop>false</ScaleCrop>
  <HeadingPairs>
    <vt:vector size="6" baseType="variant"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91</vt:i4>
      </vt:variant>
    </vt:vector>
  </HeadingPairs>
  <TitlesOfParts>
    <vt:vector size="93" baseType="lpstr">
      <vt:lpstr>Tannenbaum</vt:lpstr>
      <vt:lpstr>Clip</vt:lpstr>
      <vt:lpstr>Lecture 2: 数据链路层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第二层通信</vt:lpstr>
      <vt:lpstr>PowerPoint 演示文稿</vt:lpstr>
      <vt:lpstr>数据链路层的设计问题</vt:lpstr>
      <vt:lpstr>数据链路层的功能</vt:lpstr>
      <vt:lpstr>数据链路层的功能 (2)</vt:lpstr>
      <vt:lpstr>提供给网络层的服务</vt:lpstr>
      <vt:lpstr>提供给网络层的服务 (2)</vt:lpstr>
      <vt:lpstr>成帧 (1):字节计数法</vt:lpstr>
      <vt:lpstr>成帧 (2)：字节填充的标志字节法</vt:lpstr>
      <vt:lpstr>成帧 (3)：比特填充的标志比特法</vt:lpstr>
      <vt:lpstr>差错检测与纠错</vt:lpstr>
      <vt:lpstr>差错检测：差错编码</vt:lpstr>
      <vt:lpstr>差错编码的检错能力</vt:lpstr>
      <vt:lpstr>奇偶校验</vt:lpstr>
      <vt:lpstr>Internet校验和（Checksum）</vt:lpstr>
      <vt:lpstr>循环冗余校验码（CRC）</vt:lpstr>
      <vt:lpstr>CRC 举例</vt:lpstr>
      <vt:lpstr>基本数据链路层协议</vt:lpstr>
      <vt:lpstr>协议定义</vt:lpstr>
      <vt:lpstr>协议定义 (ctd.)</vt:lpstr>
      <vt:lpstr>一个乌托邦式的单工协议</vt:lpstr>
      <vt:lpstr>一个无错信道上的单工停-等式协议</vt:lpstr>
      <vt:lpstr>一个有错信道上的单工停-等式协议</vt:lpstr>
      <vt:lpstr>一个有错信道上的单工停-等式协议(ctd.)</vt:lpstr>
      <vt:lpstr>可靠数据传输原理</vt:lpstr>
      <vt:lpstr>可靠数据传输原理</vt:lpstr>
      <vt:lpstr>可靠数据传输原理</vt:lpstr>
      <vt:lpstr>可靠数据传输协议基本结构：接口</vt:lpstr>
      <vt:lpstr>可靠数据传输协议</vt:lpstr>
      <vt:lpstr>Rdt 1.0：可靠信道上的可靠数据传输</vt:lpstr>
      <vt:lpstr>Rdt 2.0：产生位错误的信道</vt:lpstr>
      <vt:lpstr>Rdt 2.0：FSM规约</vt:lpstr>
      <vt:lpstr>Rdt 2.0有什么缺陷？</vt:lpstr>
      <vt:lpstr>Rdt 2.1 vs. Rdt 2.0</vt:lpstr>
      <vt:lpstr>Rdt 2.2：无NAK消息协议</vt:lpstr>
      <vt:lpstr>Rdt 3.0</vt:lpstr>
      <vt:lpstr>Rdt 3.0 实例（1）</vt:lpstr>
      <vt:lpstr>Rdt 3.0 实例（2）</vt:lpstr>
      <vt:lpstr>Rdt 3.0性能分析</vt:lpstr>
      <vt:lpstr>Rdt 3.0：停等操作</vt:lpstr>
      <vt:lpstr>流水线机制：提高资源利用率</vt:lpstr>
      <vt:lpstr>滑动窗口协议</vt:lpstr>
      <vt:lpstr>滑动窗口协议（2）</vt:lpstr>
      <vt:lpstr>滑动窗口协议（3）</vt:lpstr>
      <vt:lpstr>1位滑动窗口协议</vt:lpstr>
      <vt:lpstr>1位滑动窗口协议(ctd.)</vt:lpstr>
      <vt:lpstr>1位滑动窗口协议(2)</vt:lpstr>
      <vt:lpstr>Go-Back-N(GBN)协议：发送方</vt:lpstr>
      <vt:lpstr>GBN：发送方扩展FSM</vt:lpstr>
      <vt:lpstr>GBN：发送方扩展FSM</vt:lpstr>
      <vt:lpstr>GBN示例</vt:lpstr>
      <vt:lpstr>GBN协议</vt:lpstr>
      <vt:lpstr>采用GBN的滑动窗口协议</vt:lpstr>
      <vt:lpstr>采用GBN的滑动窗口协议</vt:lpstr>
      <vt:lpstr>采用GBN的滑动窗口协议</vt:lpstr>
      <vt:lpstr>采用GBN的滑动窗口协议</vt:lpstr>
      <vt:lpstr>采用GBN的滑动窗口协议(2)</vt:lpstr>
      <vt:lpstr>练习题</vt:lpstr>
      <vt:lpstr>Selective Repeat （SR）协议</vt:lpstr>
      <vt:lpstr>Selective Repeat：发送方/接收方窗口</vt:lpstr>
      <vt:lpstr>SR协议</vt:lpstr>
      <vt:lpstr>SR协议示例</vt:lpstr>
      <vt:lpstr>SR协议：困境</vt:lpstr>
      <vt:lpstr>一个采用了选择重传机制的滑动窗口协议</vt:lpstr>
      <vt:lpstr>一个采用了选择重传机制的滑动窗口协议(2)</vt:lpstr>
      <vt:lpstr>一个采用了选择重传机制的滑动窗口协议(3)</vt:lpstr>
      <vt:lpstr>一个采用了选择重传机制的滑动窗口协议(4)</vt:lpstr>
      <vt:lpstr>可靠传输原理与协议回顾</vt:lpstr>
      <vt:lpstr>协议验证</vt:lpstr>
      <vt:lpstr>有限状态机模型</vt:lpstr>
      <vt:lpstr>Petri 网模型</vt:lpstr>
      <vt:lpstr>Petri 网模型(2)</vt:lpstr>
      <vt:lpstr>点对点数据链路控制</vt:lpstr>
      <vt:lpstr>High-Level Data Link Control</vt:lpstr>
      <vt:lpstr>High-Level Data Link Control (2)</vt:lpstr>
      <vt:lpstr>Internet中的数据链路层</vt:lpstr>
      <vt:lpstr>PPP设计需求[RFC 1557]</vt:lpstr>
      <vt:lpstr>PPP无需支持的功能</vt:lpstr>
      <vt:lpstr>PPP – Point to Point Protocol</vt:lpstr>
      <vt:lpstr>字节填充（Byte Stuffing）</vt:lpstr>
      <vt:lpstr>字节填充（Byte Stuffing）</vt:lpstr>
      <vt:lpstr>PPP – Point to Point Protocol (2)</vt:lpstr>
      <vt:lpstr>PPP – Point to Point Protocol (3)</vt:lpstr>
    </vt:vector>
  </TitlesOfParts>
  <Company>East Texas Data Service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Data Link Layer</dc:title>
  <dc:creator>Steve Armstrong</dc:creator>
  <cp:lastModifiedBy>hgd</cp:lastModifiedBy>
  <cp:revision>120</cp:revision>
  <dcterms:created xsi:type="dcterms:W3CDTF">2002-07-07T21:28:42Z</dcterms:created>
  <dcterms:modified xsi:type="dcterms:W3CDTF">2019-10-15T06:34:34Z</dcterms:modified>
</cp:coreProperties>
</file>